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8" name="Shape 168"/>
          <p:cNvSpPr/>
          <p:nvPr>
            <p:ph type="sldImg"/>
          </p:nvPr>
        </p:nvSpPr>
        <p:spPr>
          <a:xfrm>
            <a:off x="1143000" y="685800"/>
            <a:ext cx="4572000" cy="3429000"/>
          </a:xfrm>
          <a:prstGeom prst="rect">
            <a:avLst/>
          </a:prstGeom>
        </p:spPr>
        <p:txBody>
          <a:bodyPr/>
          <a:lstStyle/>
          <a:p>
            <a:pPr/>
          </a:p>
        </p:txBody>
      </p:sp>
      <p:sp>
        <p:nvSpPr>
          <p:cNvPr id="169" name="Shape 16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 Id="rId3" Type="http://schemas.openxmlformats.org/officeDocument/2006/relationships/hyperlink" Target="https://github.com/deislabs/containerd-wasm-shims" TargetMode="External"/><Relationship Id="rId4" Type="http://schemas.openxmlformats.org/officeDocument/2006/relationships/hyperlink" Target="https://github.com/diannaowa/containerd-wasm" TargetMode="External"/></Relationships>

</file>

<file path=ppt/notesSlides/_rels/notesSlide11.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 Id="rId3" Type="http://schemas.openxmlformats.org/officeDocument/2006/relationships/hyperlink" Target="https://github.com/deislabs/containerd-wasm-shims" TargetMode="External"/><Relationship Id="rId4" Type="http://schemas.openxmlformats.org/officeDocument/2006/relationships/hyperlink" Target="https://github.com/diannaowa/containerd-wasm" TargetMode="External"/><Relationship Id="rId5" Type="http://schemas.openxmlformats.org/officeDocument/2006/relationships/hyperlink" Target="https://icloudnative.io/posts/shim-shiminey-shim-shiminey/" TargetMode="External"/><Relationship Id="rId6" Type="http://schemas.openxmlformats.org/officeDocument/2006/relationships/hyperlink" Target="https://github.com/kata-containers/kata-containers/tree/main/src/runtime" TargetMode="External"/><Relationship Id="rId7" Type="http://schemas.openxmlformats.org/officeDocument/2006/relationships/hyperlink" Target="https://github.com/google/gvisor/tree/master/pkg/shim" TargetMode="External"/><Relationship Id="rId8" Type="http://schemas.openxmlformats.org/officeDocument/2006/relationships/hyperlink" Target="https://github.com/cpuguy83/containerd-shim-systemd-v1" TargetMode="External"/></Relationships>

</file>

<file path=ppt/notesSlides/_rels/notesSlide12.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 Id="rId3" Type="http://schemas.openxmlformats.org/officeDocument/2006/relationships/hyperlink" Target="https://github.com/containerd/containerd/blob/main/runtime/v2/README.md" TargetMode="External"/></Relationships>

</file>

<file path=ppt/notesSlides/_rels/notesSlide13.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 Id="rId3" Type="http://schemas.openxmlformats.org/officeDocument/2006/relationships/hyperlink" Target="https://github.com/containerd/runwasi" TargetMode="External"/><Relationship Id="rId4" Type="http://schemas.openxmlformats.org/officeDocument/2006/relationships/hyperlink" Target="https://icloudnative.io/posts/shim-shiminey-shim-shiminey/" TargetMode="External"/><Relationship Id="rId5" Type="http://schemas.openxmlformats.org/officeDocument/2006/relationships/hyperlink" Target="https://github.com/deislabs/containerd-wasm-shims" TargetMode="External"/><Relationship Id="rId6" Type="http://schemas.openxmlformats.org/officeDocument/2006/relationships/hyperlink" Target="https://github.com/diannaowa/containerd-wasm" TargetMode="External"/></Relationships>

</file>

<file path=ppt/notesSlides/_rels/notesSlide14.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 Id="rId3" Type="http://schemas.openxmlformats.org/officeDocument/2006/relationships/hyperlink" Target="https://github.com/deislabs/containerd-wasm-shims" TargetMode="External"/><Relationship Id="rId4" Type="http://schemas.openxmlformats.org/officeDocument/2006/relationships/hyperlink" Target="https://github.com/diannaowa/containerd-wasm" TargetMode="External"/></Relationships>

</file>

<file path=ppt/notesSlides/_rels/notesSlide15.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 Id="rId3" Type="http://schemas.openxmlformats.org/officeDocument/2006/relationships/hyperlink" Target="https://github.com/containers/conmon" TargetMode="External"/><Relationship Id="rId4" Type="http://schemas.openxmlformats.org/officeDocument/2006/relationships/hyperlink" Target="https://github.com/containers/conmon-rs" TargetMode="External"/></Relationships>

</file>

<file path=ppt/notesSlides/_rels/notesSlide16.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 Id="rId3" Type="http://schemas.openxmlformats.org/officeDocument/2006/relationships/hyperlink" Target="https://github.com/krustlet/krustlet" TargetMode="External"/></Relationships>

</file>

<file path=ppt/notesSlides/_rels/notesSlide2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 Id="rId3" Type="http://schemas.openxmlformats.org/officeDocument/2006/relationships/hyperlink" Target="https://wasmedge.org/book/zh/kubernetes/demo/wasi.html" TargetMode="External"/><Relationship Id="rId4" Type="http://schemas.openxmlformats.org/officeDocument/2006/relationships/hyperlink" Target="https://github.com/containers/crun/blob/main/docs/wasm-wasi-example.md" TargetMode="External"/></Relationships>

</file>

<file path=ppt/notesSlides/_rels/notesSlide8.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Shape 184"/>
          <p:cNvSpPr/>
          <p:nvPr>
            <p:ph type="sldImg"/>
          </p:nvPr>
        </p:nvSpPr>
        <p:spPr>
          <a:prstGeom prst="rect">
            <a:avLst/>
          </a:prstGeom>
        </p:spPr>
        <p:txBody>
          <a:bodyPr/>
          <a:lstStyle/>
          <a:p>
            <a:pPr/>
          </a:p>
        </p:txBody>
      </p:sp>
      <p:sp>
        <p:nvSpPr>
          <p:cNvPr id="185" name="Shape 185"/>
          <p:cNvSpPr/>
          <p:nvPr>
            <p:ph type="body" sz="quarter" idx="1"/>
          </p:nvPr>
        </p:nvSpPr>
        <p:spPr>
          <a:prstGeom prst="rect">
            <a:avLst/>
          </a:prstGeom>
        </p:spPr>
        <p:txBody>
          <a:bodyPr/>
          <a:lstStyle/>
          <a:p>
            <a:pPr defTabSz="914400">
              <a:lnSpc>
                <a:spcPct val="100000"/>
              </a:lnSpc>
              <a:defRPr sz="1400">
                <a:latin typeface="Arial"/>
                <a:ea typeface="Arial"/>
                <a:cs typeface="Arial"/>
                <a:sym typeface="Arial"/>
              </a:defRPr>
            </a:pPr>
            <a:r>
              <a:t>这是一个著名的 Twitter，是 Docker 的创始人 Solomon Hykes 在 2019 年 3 月份发布的。他说如果2008年的时候，WASM(WebAssembly)和 WASI(WebAssembly System Interface, WASM系统接口)这两个东西已经存在了的话，他就没有必要创立 Docker了。他认为 WebAssembly 是计算的未来。这条推特在社区里造成很大影响，引发了很多人的的疑问。因为很多人认为，WebAssembly 可以在浏览器里取代 JavaScript，是用来玩游戏的。为什么突然成为在服务端能够取代 Docker 的东西呢？也就在这一年多后，包括我们公司在内，很多人在这里面做了很多 research。</a:t>
            </a:r>
          </a:p>
          <a:p>
            <a:pPr defTabSz="914400">
              <a:lnSpc>
                <a:spcPct val="100000"/>
              </a:lnSpc>
              <a:defRPr sz="1400">
                <a:latin typeface="Arial"/>
                <a:ea typeface="Arial"/>
                <a:cs typeface="Arial"/>
                <a:sym typeface="Arial"/>
              </a:defRPr>
            </a:pPr>
          </a:p>
          <a:p>
            <a:pPr defTabSz="914400">
              <a:lnSpc>
                <a:spcPct val="100000"/>
              </a:lnSpc>
              <a:defRPr sz="1400">
                <a:latin typeface="Arial"/>
                <a:ea typeface="Arial"/>
                <a:cs typeface="Arial"/>
                <a:sym typeface="Arial"/>
              </a:defRPr>
            </a:pPr>
          </a:p>
          <a:p>
            <a:pPr defTabSz="914400">
              <a:lnSpc>
                <a:spcPct val="100000"/>
              </a:lnSpc>
              <a:defRPr sz="1400">
                <a:latin typeface="Arial"/>
                <a:ea typeface="Arial"/>
                <a:cs typeface="Arial"/>
                <a:sym typeface="Arial"/>
              </a:defRPr>
            </a:pPr>
            <a:r>
              <a:t>【第二条推文的最后一句，其实docker改为kubernetes更为合适，目前Kubernetes正在“试图”将wasm container与其他类型的container以一种一致性的方式运行】</a:t>
            </a:r>
          </a:p>
          <a:p>
            <a:pPr defTabSz="914400">
              <a:lnSpc>
                <a:spcPct val="100000"/>
              </a:lnSpc>
              <a:defRPr sz="1400">
                <a:latin typeface="Arial"/>
                <a:ea typeface="Arial"/>
                <a:cs typeface="Arial"/>
                <a:sym typeface="Arial"/>
              </a:defRPr>
            </a:pPr>
          </a:p>
          <a:p>
            <a:pPr defTabSz="914400">
              <a:lnSpc>
                <a:spcPct val="100000"/>
              </a:lnSpc>
              <a:defRPr sz="1400">
                <a:latin typeface="Arial"/>
                <a:ea typeface="Arial"/>
                <a:cs typeface="Arial"/>
                <a:sym typeface="Arial"/>
              </a:defRPr>
            </a:pPr>
            <a:r>
              <a:t>引出 下一页，目前 云原生正在接纳WASM.</a:t>
            </a:r>
          </a:p>
          <a:p>
            <a:pPr defTabSz="914400">
              <a:lnSpc>
                <a:spcPct val="100000"/>
              </a:lnSpc>
              <a:defRPr sz="1400">
                <a:latin typeface="Arial"/>
                <a:ea typeface="Arial"/>
                <a:cs typeface="Arial"/>
                <a:sym typeface="Arial"/>
              </a:defRPr>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Shape 358"/>
          <p:cNvSpPr/>
          <p:nvPr>
            <p:ph type="sldImg"/>
          </p:nvPr>
        </p:nvSpPr>
        <p:spPr>
          <a:prstGeom prst="rect">
            <a:avLst/>
          </a:prstGeom>
        </p:spPr>
        <p:txBody>
          <a:bodyPr/>
          <a:lstStyle/>
          <a:p>
            <a:pPr/>
          </a:p>
        </p:txBody>
      </p:sp>
      <p:sp>
        <p:nvSpPr>
          <p:cNvPr id="359" name="Shape 359"/>
          <p:cNvSpPr/>
          <p:nvPr>
            <p:ph type="body" sz="quarter" idx="1"/>
          </p:nvPr>
        </p:nvSpPr>
        <p:spPr>
          <a:prstGeom prst="rect">
            <a:avLst/>
          </a:prstGeom>
        </p:spPr>
        <p:txBody>
          <a:bodyPr/>
          <a:lstStyle/>
          <a:p>
            <a:pPr defTabSz="914400">
              <a:lnSpc>
                <a:spcPct val="100000"/>
              </a:lnSpc>
              <a:defRPr b="1" sz="1400">
                <a:latin typeface="Arial"/>
                <a:ea typeface="Arial"/>
                <a:cs typeface="Arial"/>
                <a:sym typeface="Arial"/>
              </a:defRPr>
            </a:pPr>
            <a:r>
              <a:t>io.containerd.runc.v2</a:t>
            </a:r>
          </a:p>
          <a:p>
            <a:pPr defTabSz="914400">
              <a:lnSpc>
                <a:spcPct val="100000"/>
              </a:lnSpc>
              <a:defRPr b="1" sz="1400">
                <a:latin typeface="Arial"/>
                <a:ea typeface="Arial"/>
                <a:cs typeface="Arial"/>
                <a:sym typeface="Arial"/>
              </a:defRPr>
            </a:pPr>
          </a:p>
          <a:p>
            <a:pPr defTabSz="914400">
              <a:lnSpc>
                <a:spcPct val="100000"/>
              </a:lnSpc>
              <a:defRPr sz="1400">
                <a:latin typeface="Arial"/>
                <a:ea typeface="Arial"/>
                <a:cs typeface="Arial"/>
                <a:sym typeface="Arial"/>
              </a:defRPr>
            </a:pPr>
            <a:r>
              <a:t>该 shim 与 v1 采用了完全不同的实现，并且使用了 v2 版本 shim API，同时支持 cgroup v1 和 v2。该 shim 进程以运行多个容器，用于 Kubernetes 的 CRI 实现，可以在一个 Pod 中运行多个容器。</a:t>
            </a:r>
          </a:p>
          <a:p>
            <a:pPr defTabSz="914400">
              <a:lnSpc>
                <a:spcPct val="100000"/>
              </a:lnSpc>
              <a:defRPr sz="1400">
                <a:latin typeface="Arial"/>
                <a:ea typeface="Arial"/>
                <a:cs typeface="Arial"/>
                <a:sym typeface="Arial"/>
              </a:defRPr>
            </a:pPr>
          </a:p>
          <a:p>
            <a:pPr defTabSz="914400">
              <a:lnSpc>
                <a:spcPct val="100000"/>
              </a:lnSpc>
              <a:defRPr sz="1400">
                <a:latin typeface="Arial"/>
                <a:ea typeface="Arial"/>
                <a:cs typeface="Arial"/>
                <a:sym typeface="Arial"/>
              </a:defRPr>
            </a:pPr>
          </a:p>
          <a:p>
            <a:pPr defTabSz="914400">
              <a:lnSpc>
                <a:spcPct val="100000"/>
              </a:lnSpc>
              <a:defRPr sz="1400">
                <a:latin typeface="Arial"/>
                <a:ea typeface="Arial"/>
                <a:cs typeface="Arial"/>
                <a:sym typeface="Arial"/>
              </a:defRPr>
            </a:pPr>
            <a:r>
              <a:t>【自定义shim】</a:t>
            </a:r>
          </a:p>
          <a:p>
            <a:pPr defTabSz="914400">
              <a:lnSpc>
                <a:spcPct val="100000"/>
              </a:lnSpc>
              <a:defRPr sz="1400">
                <a:latin typeface="Arial"/>
                <a:ea typeface="Arial"/>
                <a:cs typeface="Arial"/>
                <a:sym typeface="Arial"/>
              </a:defRPr>
            </a:pPr>
            <a:r>
              <a:t>当然，除了官方正式支持的 shim 之外，任何人都可以编写自己的 shim，并让 Containerd 调用该 shim。Containerd 在调用时会将 shim 的名称解析为二进制文件，并在 $PATH 中查找这个二进制文件。例如 io.containerd.runc.v2 会被解析成二进制文件 containerd-shim-runc-v2，io.containerd.runhcs.v1 会被解析成二进制文件 containerd-shim-runhcs-v1.exe。</a:t>
            </a:r>
          </a:p>
          <a:p>
            <a:pPr defTabSz="914400">
              <a:lnSpc>
                <a:spcPct val="100000"/>
              </a:lnSpc>
              <a:defRPr b="1" sz="1400">
                <a:latin typeface="Arial"/>
                <a:ea typeface="Arial"/>
                <a:cs typeface="Arial"/>
                <a:sym typeface="Arial"/>
              </a:defRPr>
            </a:pPr>
          </a:p>
          <a:p>
            <a:pPr defTabSz="914400">
              <a:lnSpc>
                <a:spcPct val="100000"/>
              </a:lnSpc>
              <a:defRPr b="1" sz="1400">
                <a:latin typeface="Arial"/>
                <a:ea typeface="Arial"/>
                <a:cs typeface="Arial"/>
                <a:sym typeface="Arial"/>
              </a:defRPr>
            </a:pPr>
            <a:r>
              <a:t>客户端在创建容器时可以指定使用哪个 shim，如果不指定就使用默认的 shim。</a:t>
            </a:r>
          </a:p>
          <a:p>
            <a:pPr defTabSz="914400">
              <a:lnSpc>
                <a:spcPct val="100000"/>
              </a:lnSpc>
              <a:defRPr sz="1400">
                <a:latin typeface="Arial"/>
                <a:ea typeface="Arial"/>
                <a:cs typeface="Arial"/>
                <a:sym typeface="Arial"/>
              </a:defRPr>
            </a:pPr>
          </a:p>
          <a:p>
            <a:pPr defTabSz="914400">
              <a:lnSpc>
                <a:spcPct val="100000"/>
              </a:lnSpc>
              <a:defRPr sz="1400">
                <a:latin typeface="Arial"/>
                <a:ea typeface="Arial"/>
                <a:cs typeface="Arial"/>
                <a:sym typeface="Arial"/>
              </a:defRPr>
            </a:pPr>
            <a:r>
              <a:rPr u="sng">
                <a:solidFill>
                  <a:srgbClr val="0000FF"/>
                </a:solidFill>
                <a:uFill>
                  <a:solidFill>
                    <a:srgbClr val="0000FF"/>
                  </a:solidFill>
                </a:uFill>
                <a:hlinkClick r:id="rId3" invalidUrl="" action="" tgtFrame="" tooltip="" history="1" highlightClick="0" endSnd="0"/>
              </a:rPr>
              <a:t>https://github.com/deislabs/containerd-wasm-shims</a:t>
            </a:r>
          </a:p>
          <a:p>
            <a:pPr defTabSz="914400">
              <a:lnSpc>
                <a:spcPct val="100000"/>
              </a:lnSpc>
              <a:defRPr sz="1400">
                <a:latin typeface="Arial"/>
                <a:ea typeface="Arial"/>
                <a:cs typeface="Arial"/>
                <a:sym typeface="Arial"/>
              </a:defRPr>
            </a:pPr>
            <a:r>
              <a:rPr u="sng">
                <a:solidFill>
                  <a:srgbClr val="0000FF"/>
                </a:solidFill>
                <a:uFill>
                  <a:solidFill>
                    <a:srgbClr val="0000FF"/>
                  </a:solidFill>
                </a:uFill>
                <a:hlinkClick r:id="rId4" invalidUrl="" action="" tgtFrame="" tooltip="" history="1" highlightClick="0" endSnd="0"/>
              </a:rPr>
              <a:t>https://github.com/diannaowa/containerd-wasm</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Shape 371"/>
          <p:cNvSpPr/>
          <p:nvPr>
            <p:ph type="sldImg"/>
          </p:nvPr>
        </p:nvSpPr>
        <p:spPr>
          <a:prstGeom prst="rect">
            <a:avLst/>
          </a:prstGeom>
        </p:spPr>
        <p:txBody>
          <a:bodyPr/>
          <a:lstStyle/>
          <a:p>
            <a:pPr/>
          </a:p>
        </p:txBody>
      </p:sp>
      <p:sp>
        <p:nvSpPr>
          <p:cNvPr id="372" name="Shape 372"/>
          <p:cNvSpPr/>
          <p:nvPr>
            <p:ph type="body" sz="quarter" idx="1"/>
          </p:nvPr>
        </p:nvSpPr>
        <p:spPr>
          <a:prstGeom prst="rect">
            <a:avLst/>
          </a:prstGeom>
        </p:spPr>
        <p:txBody>
          <a:bodyPr/>
          <a:lstStyle/>
          <a:p>
            <a:pPr defTabSz="914400">
              <a:lnSpc>
                <a:spcPct val="100000"/>
              </a:lnSpc>
              <a:defRPr b="1" sz="1400">
                <a:latin typeface="Arial"/>
                <a:ea typeface="Arial"/>
                <a:cs typeface="Arial"/>
                <a:sym typeface="Arial"/>
              </a:defRPr>
            </a:pPr>
            <a:r>
              <a:t>io.containerd.runc.v2</a:t>
            </a:r>
          </a:p>
          <a:p>
            <a:pPr defTabSz="914400">
              <a:lnSpc>
                <a:spcPct val="100000"/>
              </a:lnSpc>
              <a:defRPr b="1" sz="1400">
                <a:latin typeface="Arial"/>
                <a:ea typeface="Arial"/>
                <a:cs typeface="Arial"/>
                <a:sym typeface="Arial"/>
              </a:defRPr>
            </a:pPr>
          </a:p>
          <a:p>
            <a:pPr defTabSz="914400">
              <a:lnSpc>
                <a:spcPct val="100000"/>
              </a:lnSpc>
              <a:defRPr sz="1400">
                <a:latin typeface="Arial"/>
                <a:ea typeface="Arial"/>
                <a:cs typeface="Arial"/>
                <a:sym typeface="Arial"/>
              </a:defRPr>
            </a:pPr>
            <a:r>
              <a:t>该 shim 与 v1 采用了完全不同的实现，并且使用了 v2 版本 shim API，同时支持 cgroup v1 和 v2。该 shim 进程以运行多个容器，用于 Kubernetes 的 CRI 实现，可以在一个 Pod 中运行多个容器。</a:t>
            </a:r>
          </a:p>
          <a:p>
            <a:pPr defTabSz="914400">
              <a:lnSpc>
                <a:spcPct val="100000"/>
              </a:lnSpc>
              <a:defRPr sz="1400">
                <a:latin typeface="Arial"/>
                <a:ea typeface="Arial"/>
                <a:cs typeface="Arial"/>
                <a:sym typeface="Arial"/>
              </a:defRPr>
            </a:pPr>
          </a:p>
          <a:p>
            <a:pPr defTabSz="914400">
              <a:lnSpc>
                <a:spcPct val="100000"/>
              </a:lnSpc>
              <a:defRPr sz="1400">
                <a:latin typeface="Arial"/>
                <a:ea typeface="Arial"/>
                <a:cs typeface="Arial"/>
                <a:sym typeface="Arial"/>
              </a:defRPr>
            </a:pPr>
          </a:p>
          <a:p>
            <a:pPr defTabSz="914400">
              <a:lnSpc>
                <a:spcPct val="100000"/>
              </a:lnSpc>
              <a:defRPr sz="1400">
                <a:latin typeface="Arial"/>
                <a:ea typeface="Arial"/>
                <a:cs typeface="Arial"/>
                <a:sym typeface="Arial"/>
              </a:defRPr>
            </a:pPr>
            <a:r>
              <a:t>【自定义shim】</a:t>
            </a:r>
          </a:p>
          <a:p>
            <a:pPr defTabSz="914400">
              <a:lnSpc>
                <a:spcPct val="100000"/>
              </a:lnSpc>
              <a:defRPr sz="1400">
                <a:latin typeface="Arial"/>
                <a:ea typeface="Arial"/>
                <a:cs typeface="Arial"/>
                <a:sym typeface="Arial"/>
              </a:defRPr>
            </a:pPr>
            <a:r>
              <a:t>当然，除了官方正式支持的 shim 之外，任何人都可以编写自己的 shim，并让 Containerd 调用该 shim。Containerd 在调用时会将 shim 的名称解析为二进制文件，并在 $PATH 中查找这个二进制文件。例如 io.containerd.runc.v2 会被解析成二进制文件 containerd-shim-runc-v2，io.containerd.runhcs.v1 会被解析成二进制文件 containerd-shim-runhcs-v1.exe。</a:t>
            </a:r>
          </a:p>
          <a:p>
            <a:pPr defTabSz="914400">
              <a:lnSpc>
                <a:spcPct val="100000"/>
              </a:lnSpc>
              <a:defRPr b="1" sz="1400">
                <a:latin typeface="Arial"/>
                <a:ea typeface="Arial"/>
                <a:cs typeface="Arial"/>
                <a:sym typeface="Arial"/>
              </a:defRPr>
            </a:pPr>
          </a:p>
          <a:p>
            <a:pPr defTabSz="914400">
              <a:lnSpc>
                <a:spcPct val="100000"/>
              </a:lnSpc>
              <a:defRPr b="1" sz="1400">
                <a:latin typeface="Arial"/>
                <a:ea typeface="Arial"/>
                <a:cs typeface="Arial"/>
                <a:sym typeface="Arial"/>
              </a:defRPr>
            </a:pPr>
            <a:r>
              <a:t>客户端在创建容器时可以指定使用哪个 shim，如果不指定就使用默认的 shim。</a:t>
            </a:r>
          </a:p>
          <a:p>
            <a:pPr defTabSz="914400">
              <a:lnSpc>
                <a:spcPct val="100000"/>
              </a:lnSpc>
              <a:defRPr b="1" sz="1400">
                <a:latin typeface="Arial"/>
                <a:ea typeface="Arial"/>
                <a:cs typeface="Arial"/>
                <a:sym typeface="Arial"/>
              </a:defRPr>
            </a:pPr>
          </a:p>
          <a:p>
            <a:pPr defTabSz="914400">
              <a:lnSpc>
                <a:spcPct val="100000"/>
              </a:lnSpc>
              <a:defRPr b="1" sz="1400">
                <a:latin typeface="Arial"/>
                <a:ea typeface="Arial"/>
                <a:cs typeface="Arial"/>
                <a:sym typeface="Arial"/>
              </a:defRPr>
            </a:pPr>
            <a:r>
              <a:t>创建容器的 RPC 调用流程</a:t>
            </a:r>
          </a:p>
          <a:p>
            <a:pPr defTabSz="914400">
              <a:lnSpc>
                <a:spcPct val="100000"/>
              </a:lnSpc>
              <a:defRPr b="1" sz="1400">
                <a:latin typeface="Arial"/>
                <a:ea typeface="Arial"/>
                <a:cs typeface="Arial"/>
                <a:sym typeface="Arial"/>
              </a:defRPr>
            </a:pPr>
          </a:p>
          <a:p>
            <a:pPr defTabSz="914400">
              <a:lnSpc>
                <a:spcPct val="100000"/>
              </a:lnSpc>
              <a:defRPr sz="1400">
                <a:latin typeface="Arial"/>
                <a:ea typeface="Arial"/>
                <a:cs typeface="Arial"/>
                <a:sym typeface="Arial"/>
              </a:defRPr>
            </a:pPr>
            <a:r>
              <a:t>Containerd 中有一个 container 对象，当你创建一个 container 对象，只是创建了一些与容器相关的数据，并将这些数据存储到本地数据库中，并不会在系统中启动任何容器。container 对象创建成功后，客户端会从 container 对象中创建一个 task，接下来是调用 shim API。</a:t>
            </a:r>
          </a:p>
          <a:p>
            <a:pPr defTabSz="914400">
              <a:lnSpc>
                <a:spcPct val="100000"/>
              </a:lnSpc>
              <a:defRPr b="1" sz="1400">
                <a:latin typeface="Arial"/>
                <a:ea typeface="Arial"/>
                <a:cs typeface="Arial"/>
                <a:sym typeface="Arial"/>
              </a:defRPr>
            </a:pPr>
          </a:p>
          <a:p>
            <a:pPr defTabSz="914400">
              <a:lnSpc>
                <a:spcPct val="100000"/>
              </a:lnSpc>
              <a:defRPr sz="1400">
                <a:latin typeface="Arial"/>
                <a:ea typeface="Arial"/>
                <a:cs typeface="Arial"/>
                <a:sym typeface="Arial"/>
              </a:defRPr>
            </a:pPr>
          </a:p>
          <a:p>
            <a:pPr defTabSz="914400">
              <a:lnSpc>
                <a:spcPct val="100000"/>
              </a:lnSpc>
              <a:defRPr sz="1400">
                <a:latin typeface="Arial"/>
                <a:ea typeface="Arial"/>
                <a:cs typeface="Arial"/>
                <a:sym typeface="Arial"/>
              </a:defRPr>
            </a:pPr>
            <a:r>
              <a:rPr u="sng">
                <a:solidFill>
                  <a:srgbClr val="0000FF"/>
                </a:solidFill>
                <a:uFill>
                  <a:solidFill>
                    <a:srgbClr val="0000FF"/>
                  </a:solidFill>
                </a:uFill>
                <a:hlinkClick r:id="rId3" invalidUrl="" action="" tgtFrame="" tooltip="" history="1" highlightClick="0" endSnd="0"/>
              </a:rPr>
              <a:t>https://github.com/deislabs/containerd-wasm-shims</a:t>
            </a:r>
          </a:p>
          <a:p>
            <a:pPr defTabSz="914400">
              <a:lnSpc>
                <a:spcPct val="100000"/>
              </a:lnSpc>
              <a:defRPr sz="1400">
                <a:latin typeface="Arial"/>
                <a:ea typeface="Arial"/>
                <a:cs typeface="Arial"/>
                <a:sym typeface="Arial"/>
              </a:defRPr>
            </a:pPr>
            <a:r>
              <a:rPr u="sng">
                <a:solidFill>
                  <a:srgbClr val="0000FF"/>
                </a:solidFill>
                <a:uFill>
                  <a:solidFill>
                    <a:srgbClr val="0000FF"/>
                  </a:solidFill>
                </a:uFill>
                <a:hlinkClick r:id="rId4" invalidUrl="" action="" tgtFrame="" tooltip="" history="1" highlightClick="0" endSnd="0"/>
              </a:rPr>
              <a:t>https://github.com/diannaowa/containerd-wasm</a:t>
            </a:r>
          </a:p>
          <a:p>
            <a:pPr defTabSz="914400">
              <a:lnSpc>
                <a:spcPct val="100000"/>
              </a:lnSpc>
              <a:defRPr sz="1400">
                <a:latin typeface="Arial"/>
                <a:ea typeface="Arial"/>
                <a:cs typeface="Arial"/>
                <a:sym typeface="Arial"/>
              </a:defRPr>
            </a:pPr>
          </a:p>
          <a:p>
            <a:pPr defTabSz="914400">
              <a:lnSpc>
                <a:spcPct val="100000"/>
              </a:lnSpc>
              <a:defRPr sz="1400">
                <a:latin typeface="Arial"/>
                <a:ea typeface="Arial"/>
                <a:cs typeface="Arial"/>
                <a:sym typeface="Arial"/>
              </a:defRPr>
            </a:pPr>
          </a:p>
          <a:p>
            <a:pPr defTabSz="914400">
              <a:lnSpc>
                <a:spcPct val="100000"/>
              </a:lnSpc>
              <a:defRPr sz="1400">
                <a:latin typeface="Arial"/>
                <a:ea typeface="Arial"/>
                <a:cs typeface="Arial"/>
                <a:sym typeface="Arial"/>
              </a:defRPr>
            </a:pPr>
            <a:r>
              <a:rPr u="sng">
                <a:solidFill>
                  <a:srgbClr val="0000FF"/>
                </a:solidFill>
                <a:uFill>
                  <a:solidFill>
                    <a:srgbClr val="0000FF"/>
                  </a:solidFill>
                </a:uFill>
                <a:hlinkClick r:id="rId5" invalidUrl="" action="" tgtFrame="" tooltip="" history="1" highlightClick="0" endSnd="0"/>
              </a:rPr>
              <a:t>https://icloudnative.io/posts/shim-shiminey-shim-shiminey/</a:t>
            </a:r>
          </a:p>
          <a:p>
            <a:pPr defTabSz="914400">
              <a:lnSpc>
                <a:spcPct val="100000"/>
              </a:lnSpc>
              <a:defRPr sz="1400">
                <a:latin typeface="Arial"/>
                <a:ea typeface="Arial"/>
                <a:cs typeface="Arial"/>
                <a:sym typeface="Arial"/>
              </a:defRPr>
            </a:pPr>
          </a:p>
          <a:p>
            <a:pPr defTabSz="914400">
              <a:lnSpc>
                <a:spcPct val="100000"/>
              </a:lnSpc>
              <a:defRPr sz="1400">
                <a:latin typeface="Arial"/>
                <a:ea typeface="Arial"/>
                <a:cs typeface="Arial"/>
                <a:sym typeface="Arial"/>
              </a:defRPr>
            </a:pPr>
            <a:r>
              <a:rPr u="sng">
                <a:solidFill>
                  <a:srgbClr val="0000FF"/>
                </a:solidFill>
                <a:uFill>
                  <a:solidFill>
                    <a:srgbClr val="0000FF"/>
                  </a:solidFill>
                </a:uFill>
                <a:hlinkClick r:id="rId3" invalidUrl="" action="" tgtFrame="" tooltip="" history="1" highlightClick="0" endSnd="0"/>
              </a:rPr>
              <a:t>https://github.com/deislabs/containerd-wasm-shims</a:t>
            </a:r>
            <a:r>
              <a:t>.  Wasm -shim案例</a:t>
            </a:r>
          </a:p>
          <a:p>
            <a:pPr defTabSz="914400">
              <a:lnSpc>
                <a:spcPct val="100000"/>
              </a:lnSpc>
              <a:defRPr sz="1400">
                <a:latin typeface="Arial"/>
                <a:ea typeface="Arial"/>
                <a:cs typeface="Arial"/>
                <a:sym typeface="Arial"/>
              </a:defRPr>
            </a:pPr>
            <a:r>
              <a:rPr u="sng">
                <a:solidFill>
                  <a:srgbClr val="0000FF"/>
                </a:solidFill>
                <a:uFill>
                  <a:solidFill>
                    <a:srgbClr val="0000FF"/>
                  </a:solidFill>
                </a:uFill>
                <a:hlinkClick r:id="rId6" invalidUrl="" action="" tgtFrame="" tooltip="" history="1" highlightClick="0" endSnd="0"/>
              </a:rPr>
              <a:t>https://github.com/kata-containers/kata-containers/tree/main/src/runtime</a:t>
            </a:r>
            <a:r>
              <a:t>  (kata-containers)</a:t>
            </a:r>
          </a:p>
          <a:p>
            <a:pPr defTabSz="914400">
              <a:lnSpc>
                <a:spcPct val="100000"/>
              </a:lnSpc>
              <a:defRPr sz="1400">
                <a:latin typeface="Arial"/>
                <a:ea typeface="Arial"/>
                <a:cs typeface="Arial"/>
                <a:sym typeface="Arial"/>
              </a:defRPr>
            </a:pPr>
            <a:r>
              <a:rPr u="sng">
                <a:solidFill>
                  <a:srgbClr val="0000FF"/>
                </a:solidFill>
                <a:uFill>
                  <a:solidFill>
                    <a:srgbClr val="0000FF"/>
                  </a:solidFill>
                </a:uFill>
                <a:hlinkClick r:id="rId7" invalidUrl="" action="" tgtFrame="" tooltip="" history="1" highlightClick="0" endSnd="0"/>
              </a:rPr>
              <a:t>https://github.com/google/gvisor/tree/master/pkg/shim</a:t>
            </a:r>
            <a:r>
              <a:t> (gVisor)</a:t>
            </a:r>
          </a:p>
          <a:p>
            <a:pPr defTabSz="914400">
              <a:lnSpc>
                <a:spcPct val="100000"/>
              </a:lnSpc>
              <a:defRPr sz="1400">
                <a:latin typeface="Arial"/>
                <a:ea typeface="Arial"/>
                <a:cs typeface="Arial"/>
                <a:sym typeface="Arial"/>
              </a:defRPr>
            </a:pPr>
          </a:p>
          <a:p>
            <a:pPr defTabSz="914400">
              <a:lnSpc>
                <a:spcPct val="100000"/>
              </a:lnSpc>
              <a:defRPr sz="1400">
                <a:latin typeface="Arial"/>
                <a:ea typeface="Arial"/>
                <a:cs typeface="Arial"/>
                <a:sym typeface="Arial"/>
              </a:defRPr>
            </a:pPr>
            <a:r>
              <a:rPr u="sng">
                <a:solidFill>
                  <a:srgbClr val="0000FF"/>
                </a:solidFill>
                <a:uFill>
                  <a:solidFill>
                    <a:srgbClr val="0000FF"/>
                  </a:solidFill>
                </a:uFill>
                <a:hlinkClick r:id="rId4" invalidUrl="" action="" tgtFrame="" tooltip="" history="1" highlightClick="0" endSnd="0"/>
              </a:rPr>
              <a:t>https://github.com/diannaowa/containerd-wasm</a:t>
            </a:r>
            <a:r>
              <a:t>  三方实现(wasm)案例</a:t>
            </a:r>
          </a:p>
          <a:p>
            <a:pPr defTabSz="914400">
              <a:lnSpc>
                <a:spcPct val="100000"/>
              </a:lnSpc>
              <a:defRPr sz="1400">
                <a:latin typeface="Arial"/>
                <a:ea typeface="Arial"/>
                <a:cs typeface="Arial"/>
                <a:sym typeface="Arial"/>
              </a:defRPr>
            </a:pPr>
          </a:p>
          <a:p>
            <a:pPr defTabSz="914400">
              <a:lnSpc>
                <a:spcPct val="100000"/>
              </a:lnSpc>
              <a:defRPr sz="1400">
                <a:latin typeface="Arial"/>
                <a:ea typeface="Arial"/>
                <a:cs typeface="Arial"/>
                <a:sym typeface="Arial"/>
              </a:defRPr>
            </a:pPr>
            <a:r>
              <a:rPr u="sng">
                <a:solidFill>
                  <a:srgbClr val="0000FF"/>
                </a:solidFill>
                <a:uFill>
                  <a:solidFill>
                    <a:srgbClr val="0000FF"/>
                  </a:solidFill>
                </a:uFill>
                <a:hlinkClick r:id="rId8" invalidUrl="" action="" tgtFrame="" tooltip="" history="1" highlightClick="0" endSnd="0"/>
              </a:rPr>
              <a:t>https://github.com/cpuguy83/containerd-shim-systemd-v1</a:t>
            </a:r>
            <a:r>
              <a:t> (三方)</a:t>
            </a:r>
          </a:p>
          <a:p>
            <a:pPr defTabSz="914400">
              <a:lnSpc>
                <a:spcPct val="100000"/>
              </a:lnSpc>
              <a:defRPr sz="1400">
                <a:latin typeface="Arial"/>
                <a:ea typeface="Arial"/>
                <a:cs typeface="Arial"/>
                <a:sym typeface="Arial"/>
              </a:defRPr>
            </a:pPr>
          </a:p>
          <a:p>
            <a:pPr defTabSz="914400">
              <a:lnSpc>
                <a:spcPct val="100000"/>
              </a:lnSpc>
              <a:defRPr sz="1400">
                <a:latin typeface="Arial"/>
                <a:ea typeface="Arial"/>
                <a:cs typeface="Arial"/>
                <a:sym typeface="Arial"/>
              </a:defRPr>
            </a:pPr>
            <a:r>
              <a:t>runtime/v2/runc/v1/service.go.  官方实现案例(runc)</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2" name="Shape 492"/>
          <p:cNvSpPr/>
          <p:nvPr>
            <p:ph type="sldImg"/>
          </p:nvPr>
        </p:nvSpPr>
        <p:spPr>
          <a:prstGeom prst="rect">
            <a:avLst/>
          </a:prstGeom>
        </p:spPr>
        <p:txBody>
          <a:bodyPr/>
          <a:lstStyle/>
          <a:p>
            <a:pPr/>
          </a:p>
        </p:txBody>
      </p:sp>
      <p:sp>
        <p:nvSpPr>
          <p:cNvPr id="493" name="Shape 493"/>
          <p:cNvSpPr/>
          <p:nvPr>
            <p:ph type="body" sz="quarter" idx="1"/>
          </p:nvPr>
        </p:nvSpPr>
        <p:spPr>
          <a:prstGeom prst="rect">
            <a:avLst/>
          </a:prstGeom>
        </p:spPr>
        <p:txBody>
          <a:bodyPr/>
          <a:lstStyle/>
          <a:p>
            <a:pPr defTabSz="914400">
              <a:lnSpc>
                <a:spcPct val="100000"/>
              </a:lnSpc>
              <a:defRPr sz="1200">
                <a:latin typeface="Arial"/>
                <a:ea typeface="Arial"/>
                <a:cs typeface="Arial"/>
                <a:sym typeface="Arial"/>
              </a:defRPr>
            </a:pPr>
            <a:r>
              <a:rPr u="sng">
                <a:solidFill>
                  <a:srgbClr val="0000FF"/>
                </a:solidFill>
                <a:uFill>
                  <a:solidFill>
                    <a:srgbClr val="0000FF"/>
                  </a:solidFill>
                </a:uFill>
                <a:hlinkClick r:id="rId3" invalidUrl="" action="" tgtFrame="" tooltip="" history="1" highlightClick="0" endSnd="0"/>
              </a:rPr>
              <a:t>https://github.com/containerd/containerd/blob/main/runtime/v2/README.md</a:t>
            </a:r>
          </a:p>
          <a:p>
            <a:pPr defTabSz="914400">
              <a:lnSpc>
                <a:spcPct val="100000"/>
              </a:lnSpc>
              <a:defRPr sz="1200">
                <a:latin typeface="Arial"/>
                <a:ea typeface="Arial"/>
                <a:cs typeface="Arial"/>
                <a:sym typeface="Arial"/>
              </a:defRPr>
            </a:pPr>
          </a:p>
          <a:p>
            <a:pPr defTabSz="914400">
              <a:lnSpc>
                <a:spcPct val="100000"/>
              </a:lnSpc>
              <a:defRPr b="1" sz="1400">
                <a:latin typeface="Arial"/>
                <a:ea typeface="Arial"/>
                <a:cs typeface="Arial"/>
                <a:sym typeface="Arial"/>
              </a:defRPr>
            </a:pPr>
            <a:r>
              <a:t>上面以命令行工具CTR为例，提到的task service相关方法也会被containerd实现的CRI相关方法中被调用，整个流程是由kubelet发起的CRI调用串起来的。</a:t>
            </a:r>
          </a:p>
          <a:p>
            <a:pPr defTabSz="914400">
              <a:lnSpc>
                <a:spcPct val="100000"/>
              </a:lnSpc>
              <a:defRPr sz="1200">
                <a:latin typeface="Arial"/>
                <a:ea typeface="Arial"/>
                <a:cs typeface="Arial"/>
                <a:sym typeface="Arial"/>
              </a:defRPr>
            </a:pPr>
          </a:p>
          <a:p>
            <a:pPr defTabSz="914400">
              <a:lnSpc>
                <a:spcPct val="100000"/>
              </a:lnSpc>
              <a:defRPr sz="1200">
                <a:latin typeface="Arial"/>
                <a:ea typeface="Arial"/>
                <a:cs typeface="Arial"/>
                <a:sym typeface="Arial"/>
              </a:defRPr>
            </a:pPr>
            <a:r>
              <a:t>Containerd 中有一个 container 对象，当你创建一个 container 对象，只是创建了一些与容器相关的数据，并将这些数据存储到本地数据库中，并不会在系统中启动任何容器。container 对象创建成功后，客户端会从 container 对象中创建一个 task，接下来是调用 shim API。</a:t>
            </a:r>
          </a:p>
          <a:p>
            <a:pPr defTabSz="914400">
              <a:lnSpc>
                <a:spcPct val="100000"/>
              </a:lnSpc>
              <a:defRPr sz="1200">
                <a:latin typeface="Arial"/>
                <a:ea typeface="Arial"/>
                <a:cs typeface="Arial"/>
                <a:sym typeface="Arial"/>
              </a:defRPr>
            </a:pPr>
          </a:p>
          <a:p>
            <a:pPr defTabSz="914400">
              <a:lnSpc>
                <a:spcPct val="100000"/>
              </a:lnSpc>
              <a:defRPr sz="1200">
                <a:latin typeface="Arial"/>
                <a:ea typeface="Arial"/>
                <a:cs typeface="Arial"/>
                <a:sym typeface="Arial"/>
              </a:defRPr>
            </a:pPr>
            <a:r>
              <a:t>以下是 RPC 调用的总体流程：</a:t>
            </a:r>
          </a:p>
          <a:p>
            <a:pPr defTabSz="914400">
              <a:lnSpc>
                <a:spcPct val="100000"/>
              </a:lnSpc>
              <a:defRPr sz="1200">
                <a:latin typeface="Arial"/>
                <a:ea typeface="Arial"/>
                <a:cs typeface="Arial"/>
                <a:sym typeface="Arial"/>
              </a:defRPr>
            </a:pPr>
          </a:p>
          <a:p>
            <a:pPr defTabSz="914400">
              <a:lnSpc>
                <a:spcPct val="100000"/>
              </a:lnSpc>
              <a:defRPr sz="1200">
                <a:latin typeface="Arial"/>
                <a:ea typeface="Arial"/>
                <a:cs typeface="Arial"/>
                <a:sym typeface="Arial"/>
              </a:defRPr>
            </a:pPr>
            <a:r>
              <a:t>客户端调用 container.NewTask(…)，containerd 根据指定或默认的运行时名称解析 shim 二进制文件，例如：io.containerd.runc.v2 -&gt; containerd-shim-runc-v2。</a:t>
            </a:r>
          </a:p>
          <a:p>
            <a:pPr defTabSz="914400">
              <a:lnSpc>
                <a:spcPct val="100000"/>
              </a:lnSpc>
              <a:defRPr sz="1200">
                <a:latin typeface="Arial"/>
                <a:ea typeface="Arial"/>
                <a:cs typeface="Arial"/>
                <a:sym typeface="Arial"/>
              </a:defRPr>
            </a:pPr>
          </a:p>
          <a:p>
            <a:pPr defTabSz="914400">
              <a:lnSpc>
                <a:spcPct val="100000"/>
              </a:lnSpc>
              <a:defRPr sz="1200">
                <a:latin typeface="Arial"/>
                <a:ea typeface="Arial"/>
                <a:cs typeface="Arial"/>
                <a:sym typeface="Arial"/>
              </a:defRPr>
            </a:pPr>
            <a:r>
              <a:t>containerd 通过 start 命令启动 shim 二进制文件，并加上一些额外的参数，用于定义命名空间、OCI bundle 路径、调试模式、返回给 containerd 的 unix socket 路径等。在这一步调用中，当前工作目录设置为 shim 的工作路径。</a:t>
            </a:r>
          </a:p>
          <a:p>
            <a:pPr defTabSz="914400">
              <a:lnSpc>
                <a:spcPct val="100000"/>
              </a:lnSpc>
              <a:defRPr sz="1200">
                <a:latin typeface="Arial"/>
                <a:ea typeface="Arial"/>
                <a:cs typeface="Arial"/>
                <a:sym typeface="Arial"/>
              </a:defRPr>
            </a:pPr>
          </a:p>
          <a:p>
            <a:pPr defTabSz="914400">
              <a:lnSpc>
                <a:spcPct val="100000"/>
              </a:lnSpc>
              <a:defRPr sz="1200">
                <a:latin typeface="Arial"/>
                <a:ea typeface="Arial"/>
                <a:cs typeface="Arial"/>
                <a:sym typeface="Arial"/>
              </a:defRPr>
            </a:pPr>
            <a:r>
              <a:t>此时，新创建的 shim 进程会向 stdout 写一个连接字符串，以允许 containerd 连接到 shim ，进行 API 调用。一旦连接字符串初始化完成，shim 开始监听之后，start 命令就会返回。</a:t>
            </a:r>
          </a:p>
          <a:p>
            <a:pPr defTabSz="914400">
              <a:lnSpc>
                <a:spcPct val="100000"/>
              </a:lnSpc>
              <a:defRPr sz="1200">
                <a:latin typeface="Arial"/>
                <a:ea typeface="Arial"/>
                <a:cs typeface="Arial"/>
                <a:sym typeface="Arial"/>
              </a:defRPr>
            </a:pPr>
          </a:p>
          <a:p>
            <a:pPr defTabSz="914400">
              <a:lnSpc>
                <a:spcPct val="100000"/>
              </a:lnSpc>
              <a:defRPr sz="1200">
                <a:latin typeface="Arial"/>
                <a:ea typeface="Arial"/>
                <a:cs typeface="Arial"/>
                <a:sym typeface="Arial"/>
              </a:defRPr>
            </a:pPr>
            <a:r>
              <a:t>containerd 使用 shim start 命令返回的连接字符串，打开一个与 shim API 的连接。</a:t>
            </a:r>
          </a:p>
          <a:p>
            <a:pPr defTabSz="914400">
              <a:lnSpc>
                <a:spcPct val="100000"/>
              </a:lnSpc>
              <a:defRPr sz="1200">
                <a:latin typeface="Arial"/>
                <a:ea typeface="Arial"/>
                <a:cs typeface="Arial"/>
                <a:sym typeface="Arial"/>
              </a:defRPr>
            </a:pPr>
          </a:p>
          <a:p>
            <a:pPr defTabSz="914400">
              <a:lnSpc>
                <a:spcPct val="100000"/>
              </a:lnSpc>
              <a:defRPr sz="1200">
                <a:latin typeface="Arial"/>
                <a:ea typeface="Arial"/>
                <a:cs typeface="Arial"/>
                <a:sym typeface="Arial"/>
              </a:defRPr>
            </a:pPr>
            <a:r>
              <a:t>containerd 使用 OCI bundle 路径和其他选项，调用 Create shim RPC。这一步会创建所有必要的 沙箱，并返回沙箱进程的 pid。以 runc 为例，我们使用 runc create --pid-file=&lt;path&gt; 命令创建容器，runc 会分叉出一个新进程（runc init）用来设置沙箱，然后等待调用 runc start，所有这些都准备好后，runc create 命令就会返回结果。在 runc create 返回结果之前，runc 会将 runc-init 进程的 pid 写入定义的 pid 文件中，客户端可以使用这个 pid 来做一些操作，比如在沙箱中设置网络（网络命名空间可以在 /proc/&lt;pid&gt;/ns/net 中设置）。</a:t>
            </a:r>
          </a:p>
          <a:p>
            <a:pPr defTabSz="914400">
              <a:lnSpc>
                <a:spcPct val="100000"/>
              </a:lnSpc>
              <a:defRPr sz="1200">
                <a:latin typeface="Arial"/>
                <a:ea typeface="Arial"/>
                <a:cs typeface="Arial"/>
                <a:sym typeface="Arial"/>
              </a:defRPr>
            </a:pPr>
          </a:p>
          <a:p>
            <a:pPr defTabSz="914400">
              <a:lnSpc>
                <a:spcPct val="100000"/>
              </a:lnSpc>
              <a:defRPr sz="1200">
                <a:latin typeface="Arial"/>
                <a:ea typeface="Arial"/>
                <a:cs typeface="Arial"/>
                <a:sym typeface="Arial"/>
              </a:defRPr>
            </a:pPr>
            <a:r>
              <a:t>create 调用还会提供一个挂载列表以构建 rootfs，还包含 checkpoint 信息。</a:t>
            </a:r>
          </a:p>
          <a:p>
            <a:pPr defTabSz="914400">
              <a:lnSpc>
                <a:spcPct val="100000"/>
              </a:lnSpc>
              <a:defRPr sz="1200">
                <a:latin typeface="Arial"/>
                <a:ea typeface="Arial"/>
                <a:cs typeface="Arial"/>
                <a:sym typeface="Arial"/>
              </a:defRPr>
            </a:pPr>
          </a:p>
          <a:p>
            <a:pPr defTabSz="914400">
              <a:lnSpc>
                <a:spcPct val="100000"/>
              </a:lnSpc>
              <a:defRPr sz="1200">
                <a:latin typeface="Arial"/>
                <a:ea typeface="Arial"/>
                <a:cs typeface="Arial"/>
                <a:sym typeface="Arial"/>
              </a:defRPr>
            </a:pPr>
            <a:r>
              <a:t>下一步客户端调用 task.Wait，触发 containerd 调用 shim Wait API。这是一个持久化的请求，只有在容器退出后才会返回。到这一步仍然不会启动容器。</a:t>
            </a:r>
          </a:p>
          <a:p>
            <a:pPr defTabSz="914400">
              <a:lnSpc>
                <a:spcPct val="100000"/>
              </a:lnSpc>
              <a:defRPr sz="1200">
                <a:latin typeface="Arial"/>
                <a:ea typeface="Arial"/>
                <a:cs typeface="Arial"/>
                <a:sym typeface="Arial"/>
              </a:defRPr>
            </a:pPr>
          </a:p>
          <a:p>
            <a:pPr defTabSz="914400">
              <a:lnSpc>
                <a:spcPct val="100000"/>
              </a:lnSpc>
              <a:defRPr sz="1200">
                <a:latin typeface="Arial"/>
                <a:ea typeface="Arial"/>
                <a:cs typeface="Arial"/>
                <a:sym typeface="Arial"/>
              </a:defRPr>
            </a:pPr>
            <a:r>
              <a:t>客户端继续调用 task.Start，触发 containerd 调用 Start shim RPC。这一步才会真正启动容器，并返回容器进程的 pid。</a:t>
            </a:r>
          </a:p>
          <a:p>
            <a:pPr defTabSz="914400">
              <a:lnSpc>
                <a:spcPct val="100000"/>
              </a:lnSpc>
              <a:defRPr sz="1200">
                <a:latin typeface="Arial"/>
                <a:ea typeface="Arial"/>
                <a:cs typeface="Arial"/>
                <a:sym typeface="Arial"/>
              </a:defRPr>
            </a:pPr>
          </a:p>
          <a:p>
            <a:pPr defTabSz="914400">
              <a:lnSpc>
                <a:spcPct val="100000"/>
              </a:lnSpc>
              <a:defRPr sz="1200">
                <a:latin typeface="Arial"/>
                <a:ea typeface="Arial"/>
                <a:cs typeface="Arial"/>
                <a:sym typeface="Arial"/>
              </a:defRPr>
            </a:pPr>
            <a:r>
              <a:t>这一步，客户端就可以针对 task 进行一些额外的调用请求。例如，如果 task 包含 TTY，会请求 task.ResizePTY，或者请求 task.Kill 来发送一个信号等等。</a:t>
            </a:r>
          </a:p>
          <a:p>
            <a:pPr defTabSz="914400">
              <a:lnSpc>
                <a:spcPct val="100000"/>
              </a:lnSpc>
              <a:defRPr sz="1200">
                <a:latin typeface="Arial"/>
                <a:ea typeface="Arial"/>
                <a:cs typeface="Arial"/>
                <a:sym typeface="Arial"/>
              </a:defRPr>
            </a:pPr>
          </a:p>
          <a:p>
            <a:pPr defTabSz="914400">
              <a:lnSpc>
                <a:spcPct val="100000"/>
              </a:lnSpc>
              <a:defRPr sz="1200">
                <a:latin typeface="Arial"/>
                <a:ea typeface="Arial"/>
                <a:cs typeface="Arial"/>
                <a:sym typeface="Arial"/>
              </a:defRPr>
            </a:pPr>
            <a:r>
              <a:t>task.Exec 比较特殊，它会调用 shim Exec RPC，但并没有在容器中执行某个进程，只是在 shim 中注册了 exec，后面会使用 exec ID 来调用 shim Start RPC。</a:t>
            </a:r>
          </a:p>
          <a:p>
            <a:pPr defTabSz="914400">
              <a:lnSpc>
                <a:spcPct val="100000"/>
              </a:lnSpc>
              <a:defRPr sz="1200">
                <a:latin typeface="Arial"/>
                <a:ea typeface="Arial"/>
                <a:cs typeface="Arial"/>
                <a:sym typeface="Arial"/>
              </a:defRPr>
            </a:pPr>
          </a:p>
          <a:p>
            <a:pPr defTabSz="914400">
              <a:lnSpc>
                <a:spcPct val="100000"/>
              </a:lnSpc>
              <a:defRPr sz="1200">
                <a:latin typeface="Arial"/>
                <a:ea typeface="Arial"/>
                <a:cs typeface="Arial"/>
                <a:sym typeface="Arial"/>
              </a:defRPr>
            </a:pPr>
            <a:r>
              <a:t>在容器或 exec 进程退出后，containerd 将会调用 shim Delete RPC，清理 exec 进程或容器的所有资源。例如，对于runc shim， 这一步会调用 runc delete。</a:t>
            </a:r>
          </a:p>
          <a:p>
            <a:pPr defTabSz="914400">
              <a:lnSpc>
                <a:spcPct val="100000"/>
              </a:lnSpc>
              <a:defRPr sz="1200">
                <a:latin typeface="Arial"/>
                <a:ea typeface="Arial"/>
                <a:cs typeface="Arial"/>
                <a:sym typeface="Arial"/>
              </a:defRPr>
            </a:pPr>
          </a:p>
          <a:p>
            <a:pPr defTabSz="914400">
              <a:lnSpc>
                <a:spcPct val="100000"/>
              </a:lnSpc>
              <a:defRPr sz="1200">
                <a:latin typeface="Arial"/>
                <a:ea typeface="Arial"/>
                <a:cs typeface="Arial"/>
                <a:sym typeface="Arial"/>
              </a:defRPr>
            </a:pPr>
            <a:r>
              <a:t>containerd 调用 Shutdown RPC，此时 shim 将会退出。</a:t>
            </a:r>
          </a:p>
          <a:p>
            <a:pPr defTabSz="914400">
              <a:lnSpc>
                <a:spcPct val="100000"/>
              </a:lnSpc>
              <a:defRPr sz="1200">
                <a:latin typeface="Arial"/>
                <a:ea typeface="Arial"/>
                <a:cs typeface="Arial"/>
                <a:sym typeface="Arial"/>
              </a:defRPr>
            </a:pPr>
          </a:p>
          <a:p>
            <a:pPr defTabSz="914400">
              <a:lnSpc>
                <a:spcPct val="100000"/>
              </a:lnSpc>
              <a:defRPr sz="1200">
                <a:latin typeface="Arial"/>
                <a:ea typeface="Arial"/>
                <a:cs typeface="Arial"/>
                <a:sym typeface="Arial"/>
              </a:defRPr>
            </a:pPr>
            <a:r>
              <a:t>shim 的另一个重要部分是将容器的生命周期事件返回给 containerd ，包括： TaskCreate TaskStart TaskDelete TaskExit, TaskOOM, TaskExecAdded, TaskExecStarted, TaskPaused, TaskResumed, TaskCheckpointed。可参考 task 的详细定义。</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0" name="Shape 500"/>
          <p:cNvSpPr/>
          <p:nvPr>
            <p:ph type="sldImg"/>
          </p:nvPr>
        </p:nvSpPr>
        <p:spPr>
          <a:prstGeom prst="rect">
            <a:avLst/>
          </a:prstGeom>
        </p:spPr>
        <p:txBody>
          <a:bodyPr/>
          <a:lstStyle/>
          <a:p>
            <a:pPr/>
          </a:p>
        </p:txBody>
      </p:sp>
      <p:sp>
        <p:nvSpPr>
          <p:cNvPr id="501" name="Shape 501"/>
          <p:cNvSpPr/>
          <p:nvPr>
            <p:ph type="body" sz="quarter" idx="1"/>
          </p:nvPr>
        </p:nvSpPr>
        <p:spPr>
          <a:prstGeom prst="rect">
            <a:avLst/>
          </a:prstGeom>
        </p:spPr>
        <p:txBody>
          <a:bodyPr/>
          <a:lstStyle/>
          <a:p>
            <a:pPr defTabSz="914400">
              <a:lnSpc>
                <a:spcPct val="100000"/>
              </a:lnSpc>
              <a:defRPr sz="1400">
                <a:latin typeface="Arial"/>
                <a:ea typeface="Arial"/>
                <a:cs typeface="Arial"/>
                <a:sym typeface="Arial"/>
              </a:defRPr>
            </a:pPr>
            <a:r>
              <a:rPr u="sng">
                <a:solidFill>
                  <a:srgbClr val="0000FF"/>
                </a:solidFill>
                <a:uFill>
                  <a:solidFill>
                    <a:srgbClr val="0000FF"/>
                  </a:solidFill>
                </a:uFill>
                <a:hlinkClick r:id="rId3" invalidUrl="" action="" tgtFrame="" tooltip="" history="1" highlightClick="0" endSnd="0"/>
              </a:rPr>
              <a:t>https://github.com/containerd/runwasi</a:t>
            </a:r>
            <a:r>
              <a:t>  一个rust库，为基于rust实现container-shim（wasm） 提供了较高程度的封装，降低了开发成本和实现难度</a:t>
            </a:r>
          </a:p>
          <a:p>
            <a:pPr defTabSz="914400">
              <a:lnSpc>
                <a:spcPct val="100000"/>
              </a:lnSpc>
              <a:defRPr sz="1400">
                <a:latin typeface="Arial"/>
                <a:ea typeface="Arial"/>
                <a:cs typeface="Arial"/>
                <a:sym typeface="Arial"/>
              </a:defRPr>
            </a:pPr>
          </a:p>
          <a:p>
            <a:pPr defTabSz="914400">
              <a:lnSpc>
                <a:spcPct val="100000"/>
              </a:lnSpc>
              <a:defRPr sz="1400">
                <a:latin typeface="Arial"/>
                <a:ea typeface="Arial"/>
                <a:cs typeface="Arial"/>
                <a:sym typeface="Arial"/>
              </a:defRPr>
            </a:pPr>
            <a:r>
              <a:rPr u="sng">
                <a:solidFill>
                  <a:srgbClr val="0000FF"/>
                </a:solidFill>
                <a:uFill>
                  <a:solidFill>
                    <a:srgbClr val="0000FF"/>
                  </a:solidFill>
                </a:uFill>
                <a:hlinkClick r:id="rId4" invalidUrl="" action="" tgtFrame="" tooltip="" history="1" highlightClick="0" endSnd="0"/>
              </a:rPr>
              <a:t>https://icloudnative.io/posts/shim-shiminey-shim-shiminey/</a:t>
            </a:r>
          </a:p>
          <a:p>
            <a:pPr defTabSz="914400">
              <a:lnSpc>
                <a:spcPct val="100000"/>
              </a:lnSpc>
              <a:defRPr sz="1400">
                <a:latin typeface="Arial"/>
                <a:ea typeface="Arial"/>
                <a:cs typeface="Arial"/>
                <a:sym typeface="Arial"/>
              </a:defRPr>
            </a:pPr>
          </a:p>
          <a:p>
            <a:pPr defTabSz="914400">
              <a:lnSpc>
                <a:spcPct val="100000"/>
              </a:lnSpc>
              <a:defRPr sz="1400">
                <a:latin typeface="Arial"/>
                <a:ea typeface="Arial"/>
                <a:cs typeface="Arial"/>
                <a:sym typeface="Arial"/>
              </a:defRPr>
            </a:pPr>
            <a:r>
              <a:rPr u="sng">
                <a:solidFill>
                  <a:srgbClr val="0000FF"/>
                </a:solidFill>
                <a:uFill>
                  <a:solidFill>
                    <a:srgbClr val="0000FF"/>
                  </a:solidFill>
                </a:uFill>
                <a:hlinkClick r:id="rId5" invalidUrl="" action="" tgtFrame="" tooltip="" history="1" highlightClick="0" endSnd="0"/>
              </a:rPr>
              <a:t>https://github.com/deislabs/containerd-wasm-shims</a:t>
            </a:r>
            <a:r>
              <a:t>.  Wasm -shim案例</a:t>
            </a:r>
          </a:p>
          <a:p>
            <a:pPr defTabSz="914400">
              <a:lnSpc>
                <a:spcPct val="100000"/>
              </a:lnSpc>
              <a:defRPr sz="1400">
                <a:latin typeface="Arial"/>
                <a:ea typeface="Arial"/>
                <a:cs typeface="Arial"/>
                <a:sym typeface="Arial"/>
              </a:defRPr>
            </a:pPr>
          </a:p>
          <a:p>
            <a:pPr defTabSz="914400">
              <a:lnSpc>
                <a:spcPct val="100000"/>
              </a:lnSpc>
              <a:defRPr sz="1400">
                <a:latin typeface="Arial"/>
                <a:ea typeface="Arial"/>
                <a:cs typeface="Arial"/>
                <a:sym typeface="Arial"/>
              </a:defRPr>
            </a:pPr>
          </a:p>
          <a:p>
            <a:pPr defTabSz="914400">
              <a:lnSpc>
                <a:spcPct val="100000"/>
              </a:lnSpc>
              <a:defRPr sz="1400">
                <a:latin typeface="Arial"/>
                <a:ea typeface="Arial"/>
                <a:cs typeface="Arial"/>
                <a:sym typeface="Arial"/>
              </a:defRPr>
            </a:pPr>
            <a:r>
              <a:rPr u="sng">
                <a:solidFill>
                  <a:srgbClr val="0000FF"/>
                </a:solidFill>
                <a:uFill>
                  <a:solidFill>
                    <a:srgbClr val="0000FF"/>
                  </a:solidFill>
                </a:uFill>
                <a:hlinkClick r:id="rId6" invalidUrl="" action="" tgtFrame="" tooltip="" history="1" highlightClick="0" endSnd="0"/>
              </a:rPr>
              <a:t>https://github.com/diannaowa/containerd-wasm</a:t>
            </a:r>
            <a:r>
              <a:t>  三方实现(wasm)案例</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8" name="Shape 508"/>
          <p:cNvSpPr/>
          <p:nvPr>
            <p:ph type="sldImg"/>
          </p:nvPr>
        </p:nvSpPr>
        <p:spPr>
          <a:prstGeom prst="rect">
            <a:avLst/>
          </a:prstGeom>
        </p:spPr>
        <p:txBody>
          <a:bodyPr/>
          <a:lstStyle/>
          <a:p>
            <a:pPr/>
          </a:p>
        </p:txBody>
      </p:sp>
      <p:sp>
        <p:nvSpPr>
          <p:cNvPr id="509" name="Shape 509"/>
          <p:cNvSpPr/>
          <p:nvPr>
            <p:ph type="body" sz="quarter" idx="1"/>
          </p:nvPr>
        </p:nvSpPr>
        <p:spPr>
          <a:prstGeom prst="rect">
            <a:avLst/>
          </a:prstGeom>
        </p:spPr>
        <p:txBody>
          <a:bodyPr/>
          <a:lstStyle/>
          <a:p>
            <a:pPr defTabSz="914400">
              <a:lnSpc>
                <a:spcPct val="100000"/>
              </a:lnSpc>
              <a:defRPr sz="1400">
                <a:latin typeface="Arial"/>
                <a:ea typeface="Arial"/>
                <a:cs typeface="Arial"/>
                <a:sym typeface="Arial"/>
              </a:defRPr>
            </a:pPr>
          </a:p>
          <a:p>
            <a:pPr defTabSz="914400">
              <a:lnSpc>
                <a:spcPct val="100000"/>
              </a:lnSpc>
              <a:defRPr sz="1400">
                <a:latin typeface="Arial"/>
                <a:ea typeface="Arial"/>
                <a:cs typeface="Arial"/>
                <a:sym typeface="Arial"/>
              </a:defRPr>
            </a:pPr>
            <a:r>
              <a:rPr u="sng">
                <a:solidFill>
                  <a:srgbClr val="0000FF"/>
                </a:solidFill>
                <a:uFill>
                  <a:solidFill>
                    <a:srgbClr val="0000FF"/>
                  </a:solidFill>
                </a:uFill>
                <a:hlinkClick r:id="rId3" invalidUrl="" action="" tgtFrame="" tooltip="" history="1" highlightClick="0" endSnd="0"/>
              </a:rPr>
              <a:t>https://github.com/deislabs/containerd-wasm-shims</a:t>
            </a:r>
          </a:p>
          <a:p>
            <a:pPr defTabSz="914400">
              <a:lnSpc>
                <a:spcPct val="100000"/>
              </a:lnSpc>
              <a:defRPr sz="1400">
                <a:latin typeface="Arial"/>
                <a:ea typeface="Arial"/>
                <a:cs typeface="Arial"/>
                <a:sym typeface="Arial"/>
              </a:defRPr>
            </a:pPr>
            <a:r>
              <a:rPr u="sng">
                <a:solidFill>
                  <a:srgbClr val="0000FF"/>
                </a:solidFill>
                <a:uFill>
                  <a:solidFill>
                    <a:srgbClr val="0000FF"/>
                  </a:solidFill>
                </a:uFill>
                <a:hlinkClick r:id="rId4" invalidUrl="" action="" tgtFrame="" tooltip="" history="1" highlightClick="0" endSnd="0"/>
              </a:rPr>
              <a:t>https://github.com/diannaowa/containerd-wasm</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6" name="Shape 516"/>
          <p:cNvSpPr/>
          <p:nvPr>
            <p:ph type="sldImg"/>
          </p:nvPr>
        </p:nvSpPr>
        <p:spPr>
          <a:prstGeom prst="rect">
            <a:avLst/>
          </a:prstGeom>
        </p:spPr>
        <p:txBody>
          <a:bodyPr/>
          <a:lstStyle/>
          <a:p>
            <a:pPr/>
          </a:p>
        </p:txBody>
      </p:sp>
      <p:sp>
        <p:nvSpPr>
          <p:cNvPr id="517" name="Shape 517"/>
          <p:cNvSpPr/>
          <p:nvPr>
            <p:ph type="body" sz="quarter" idx="1"/>
          </p:nvPr>
        </p:nvSpPr>
        <p:spPr>
          <a:prstGeom prst="rect">
            <a:avLst/>
          </a:prstGeom>
        </p:spPr>
        <p:txBody>
          <a:bodyPr/>
          <a:lstStyle/>
          <a:p>
            <a:pPr defTabSz="914400">
              <a:lnSpc>
                <a:spcPct val="100000"/>
              </a:lnSpc>
              <a:defRPr sz="1400">
                <a:latin typeface="Arial"/>
                <a:ea typeface="Arial"/>
                <a:cs typeface="Arial"/>
                <a:sym typeface="Arial"/>
              </a:defRPr>
            </a:pPr>
            <a:r>
              <a:t>这里的conmon进程类似containerd中的containerd-shim-xxx-vXX</a:t>
            </a:r>
          </a:p>
          <a:p>
            <a:pPr defTabSz="914400">
              <a:lnSpc>
                <a:spcPct val="100000"/>
              </a:lnSpc>
              <a:defRPr sz="2600">
                <a:latin typeface="Arial"/>
                <a:ea typeface="Arial"/>
                <a:cs typeface="Arial"/>
                <a:sym typeface="Arial"/>
              </a:defRPr>
            </a:pPr>
          </a:p>
          <a:p>
            <a:pPr defTabSz="914400">
              <a:lnSpc>
                <a:spcPct val="100000"/>
              </a:lnSpc>
              <a:defRPr b="1" sz="2600">
                <a:latin typeface="Arial"/>
                <a:ea typeface="Arial"/>
                <a:cs typeface="Arial"/>
                <a:sym typeface="Arial"/>
              </a:defRPr>
            </a:pPr>
            <a:r>
              <a:t>Conmon</a:t>
            </a:r>
          </a:p>
          <a:p>
            <a:pPr defTabSz="914400">
              <a:lnSpc>
                <a:spcPct val="100000"/>
              </a:lnSpc>
              <a:defRPr sz="1400">
                <a:latin typeface="Arial"/>
                <a:ea typeface="Arial"/>
                <a:cs typeface="Arial"/>
                <a:sym typeface="Arial"/>
              </a:defRPr>
            </a:pPr>
            <a:r>
              <a:t>An OCI container runtime monitor.</a:t>
            </a:r>
          </a:p>
          <a:p>
            <a:pPr defTabSz="914400">
              <a:lnSpc>
                <a:spcPct val="100000"/>
              </a:lnSpc>
              <a:defRPr sz="1400">
                <a:latin typeface="Arial"/>
                <a:ea typeface="Arial"/>
                <a:cs typeface="Arial"/>
                <a:sym typeface="Arial"/>
              </a:defRPr>
            </a:pPr>
          </a:p>
          <a:p>
            <a:pPr defTabSz="914400">
              <a:lnSpc>
                <a:spcPct val="100000"/>
              </a:lnSpc>
              <a:defRPr sz="1400">
                <a:latin typeface="Arial"/>
                <a:ea typeface="Arial"/>
                <a:cs typeface="Arial"/>
                <a:sym typeface="Arial"/>
              </a:defRPr>
            </a:pPr>
            <a:r>
              <a:t>Conmon is a monitoring program and communication tool between a container manager (like Podman or CRI-O) and an OCI runtime (like runc or crun) for a single container.</a:t>
            </a:r>
          </a:p>
          <a:p>
            <a:pPr defTabSz="914400">
              <a:lnSpc>
                <a:spcPct val="100000"/>
              </a:lnSpc>
              <a:defRPr sz="1400">
                <a:latin typeface="Arial"/>
                <a:ea typeface="Arial"/>
                <a:cs typeface="Arial"/>
                <a:sym typeface="Arial"/>
              </a:defRPr>
            </a:pPr>
          </a:p>
          <a:p>
            <a:pPr defTabSz="914400">
              <a:lnSpc>
                <a:spcPct val="100000"/>
              </a:lnSpc>
              <a:defRPr sz="1400">
                <a:latin typeface="Arial"/>
                <a:ea typeface="Arial"/>
                <a:cs typeface="Arial"/>
                <a:sym typeface="Arial"/>
              </a:defRPr>
            </a:pPr>
          </a:p>
          <a:p>
            <a:pPr defTabSz="914400">
              <a:lnSpc>
                <a:spcPct val="100000"/>
              </a:lnSpc>
              <a:defRPr sz="1400">
                <a:latin typeface="Arial"/>
                <a:ea typeface="Arial"/>
                <a:cs typeface="Arial"/>
                <a:sym typeface="Arial"/>
              </a:defRPr>
            </a:pPr>
            <a:r>
              <a:rPr u="sng">
                <a:solidFill>
                  <a:srgbClr val="0000FF"/>
                </a:solidFill>
                <a:uFill>
                  <a:solidFill>
                    <a:srgbClr val="0000FF"/>
                  </a:solidFill>
                </a:uFill>
                <a:hlinkClick r:id="rId3" invalidUrl="" action="" tgtFrame="" tooltip="" history="1" highlightClick="0" endSnd="0"/>
              </a:rPr>
              <a:t>https://github.com/containers/conmon</a:t>
            </a:r>
          </a:p>
          <a:p>
            <a:pPr defTabSz="914400">
              <a:lnSpc>
                <a:spcPct val="100000"/>
              </a:lnSpc>
              <a:defRPr sz="1400">
                <a:latin typeface="Arial"/>
                <a:ea typeface="Arial"/>
                <a:cs typeface="Arial"/>
                <a:sym typeface="Arial"/>
              </a:defRPr>
            </a:pPr>
            <a:r>
              <a:rPr u="sng">
                <a:solidFill>
                  <a:srgbClr val="0000FF"/>
                </a:solidFill>
                <a:uFill>
                  <a:solidFill>
                    <a:srgbClr val="0000FF"/>
                  </a:solidFill>
                </a:uFill>
                <a:hlinkClick r:id="rId4" invalidUrl="" action="" tgtFrame="" tooltip="" history="1" highlightClick="0" endSnd="0"/>
              </a:rPr>
              <a:t>https://github.com/containers/conmon-rs</a:t>
            </a:r>
            <a:r>
              <a:t>(conmon 的rust版本)</a:t>
            </a:r>
          </a:p>
          <a:p>
            <a:pPr defTabSz="914400">
              <a:lnSpc>
                <a:spcPct val="100000"/>
              </a:lnSpc>
              <a:defRPr sz="1400">
                <a:latin typeface="Arial"/>
                <a:ea typeface="Arial"/>
                <a:cs typeface="Arial"/>
                <a:sym typeface="Arial"/>
              </a:defRPr>
            </a:pPr>
          </a:p>
          <a:p>
            <a:pPr defTabSz="914400">
              <a:lnSpc>
                <a:spcPct val="100000"/>
              </a:lnSpc>
              <a:defRPr sz="1400">
                <a:latin typeface="Arial"/>
                <a:ea typeface="Arial"/>
                <a:cs typeface="Arial"/>
                <a:sym typeface="Arial"/>
              </a:defRPr>
            </a:pPr>
            <a:r>
              <a:t>The architectural components are as follows:</a:t>
            </a:r>
          </a:p>
          <a:p>
            <a:pPr defTabSz="914400">
              <a:lnSpc>
                <a:spcPct val="100000"/>
              </a:lnSpc>
              <a:defRPr sz="1400">
                <a:latin typeface="Arial"/>
                <a:ea typeface="Arial"/>
                <a:cs typeface="Arial"/>
                <a:sym typeface="Arial"/>
              </a:defRPr>
            </a:pPr>
          </a:p>
          <a:p>
            <a:pPr marL="228600" indent="-228600" defTabSz="914400">
              <a:lnSpc>
                <a:spcPct val="100000"/>
              </a:lnSpc>
              <a:buSzPct val="100000"/>
              <a:buAutoNum type="arabicPeriod" startAt="1"/>
              <a:defRPr sz="1400">
                <a:latin typeface="Arial"/>
                <a:ea typeface="Arial"/>
                <a:cs typeface="Arial"/>
                <a:sym typeface="Arial"/>
              </a:defRPr>
            </a:pPr>
            <a:r>
              <a:t>Kubernetes contacts the kubelet to launch a pod.  【Pods are a kubernetes concept consisting of one or more containers sharing the same IPC, NET and PID namespaces and living in the same cgroup.】</a:t>
            </a:r>
          </a:p>
          <a:p>
            <a:pPr marL="228600" indent="-228600" defTabSz="914400">
              <a:lnSpc>
                <a:spcPct val="100000"/>
              </a:lnSpc>
              <a:buSzPct val="100000"/>
              <a:buAutoNum type="arabicPeriod" startAt="1"/>
              <a:defRPr sz="1400">
                <a:latin typeface="Arial"/>
                <a:ea typeface="Arial"/>
                <a:cs typeface="Arial"/>
                <a:sym typeface="Arial"/>
              </a:defRPr>
            </a:pPr>
            <a:r>
              <a:t>The kubelet forwards the request to the CRI-O daemon VIA kubernetes CRI (Container runtime interface) to launch the new POD.</a:t>
            </a:r>
          </a:p>
          <a:p>
            <a:pPr marL="228600" indent="-228600" defTabSz="914400">
              <a:lnSpc>
                <a:spcPct val="100000"/>
              </a:lnSpc>
              <a:buSzPct val="100000"/>
              <a:buAutoNum type="arabicPeriod" startAt="1"/>
              <a:defRPr sz="1400">
                <a:latin typeface="Arial"/>
                <a:ea typeface="Arial"/>
                <a:cs typeface="Arial"/>
                <a:sym typeface="Arial"/>
              </a:defRPr>
            </a:pPr>
            <a:r>
              <a:t>CRI-O uses the containers/image library to pull the image from a container registry.</a:t>
            </a:r>
          </a:p>
          <a:p>
            <a:pPr marL="228600" indent="-228600" defTabSz="914400">
              <a:lnSpc>
                <a:spcPct val="100000"/>
              </a:lnSpc>
              <a:buSzPct val="100000"/>
              <a:buAutoNum type="arabicPeriod" startAt="1"/>
              <a:defRPr sz="1400">
                <a:latin typeface="Arial"/>
                <a:ea typeface="Arial"/>
                <a:cs typeface="Arial"/>
                <a:sym typeface="Arial"/>
              </a:defRPr>
            </a:pPr>
            <a:r>
              <a:t>The downloaded image is unpacked into the container’s root filesystems, stored in COW file systems, using containers/storage library.</a:t>
            </a:r>
          </a:p>
          <a:p>
            <a:pPr marL="228600" indent="-228600" defTabSz="914400">
              <a:lnSpc>
                <a:spcPct val="100000"/>
              </a:lnSpc>
              <a:buSzPct val="100000"/>
              <a:buAutoNum type="arabicPeriod" startAt="1"/>
              <a:defRPr sz="1400">
                <a:latin typeface="Arial"/>
                <a:ea typeface="Arial"/>
                <a:cs typeface="Arial"/>
                <a:sym typeface="Arial"/>
              </a:defRPr>
            </a:pPr>
            <a:r>
              <a:t>After the rootfs has been created for the container, CRI-O generates an OCI runtime specification json file describing how to run the container using the OCI Generate tools.</a:t>
            </a:r>
          </a:p>
          <a:p>
            <a:pPr marL="228600" indent="-228600" defTabSz="914400">
              <a:lnSpc>
                <a:spcPct val="100000"/>
              </a:lnSpc>
              <a:buSzPct val="100000"/>
              <a:buAutoNum type="arabicPeriod" startAt="1"/>
              <a:defRPr sz="1400">
                <a:latin typeface="Arial"/>
                <a:ea typeface="Arial"/>
                <a:cs typeface="Arial"/>
                <a:sym typeface="Arial"/>
              </a:defRPr>
            </a:pPr>
            <a:r>
              <a:t>CRI-O then launches an OCI Compatible Runtime using the specification to run the container proceses. The default OCI Runtime is runc.</a:t>
            </a:r>
          </a:p>
          <a:p>
            <a:pPr marL="228600" indent="-228600" defTabSz="914400">
              <a:lnSpc>
                <a:spcPct val="100000"/>
              </a:lnSpc>
              <a:buSzPct val="100000"/>
              <a:buAutoNum type="arabicPeriod" startAt="1"/>
              <a:defRPr sz="1400">
                <a:latin typeface="Arial"/>
                <a:ea typeface="Arial"/>
                <a:cs typeface="Arial"/>
                <a:sym typeface="Arial"/>
              </a:defRPr>
            </a:pPr>
            <a:r>
              <a:t>Each container is monitored by a separate conmon process. The conmon process holds the pty of the PID1 of the container process. It handles logging for the container and records the exit code for the container process.</a:t>
            </a:r>
          </a:p>
          <a:p>
            <a:pPr marL="228600" indent="-228600" defTabSz="914400">
              <a:lnSpc>
                <a:spcPct val="100000"/>
              </a:lnSpc>
              <a:buSzPct val="100000"/>
              <a:buAutoNum type="arabicPeriod" startAt="1"/>
              <a:defRPr sz="1400">
                <a:latin typeface="Arial"/>
                <a:ea typeface="Arial"/>
                <a:cs typeface="Arial"/>
                <a:sym typeface="Arial"/>
              </a:defRPr>
            </a:pPr>
            <a:r>
              <a:t>Networking for the pod is setup through use of CNI, so any CNI plugin can be used with CRI-O.</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0" name="Shape 540"/>
          <p:cNvSpPr/>
          <p:nvPr>
            <p:ph type="sldImg"/>
          </p:nvPr>
        </p:nvSpPr>
        <p:spPr>
          <a:prstGeom prst="rect">
            <a:avLst/>
          </a:prstGeom>
        </p:spPr>
        <p:txBody>
          <a:bodyPr/>
          <a:lstStyle/>
          <a:p>
            <a:pPr/>
          </a:p>
        </p:txBody>
      </p:sp>
      <p:sp>
        <p:nvSpPr>
          <p:cNvPr id="541" name="Shape 541"/>
          <p:cNvSpPr/>
          <p:nvPr>
            <p:ph type="body" sz="quarter" idx="1"/>
          </p:nvPr>
        </p:nvSpPr>
        <p:spPr>
          <a:prstGeom prst="rect">
            <a:avLst/>
          </a:prstGeom>
        </p:spPr>
        <p:txBody>
          <a:bodyPr/>
          <a:lstStyle>
            <a:lvl1pPr defTabSz="914400">
              <a:lnSpc>
                <a:spcPct val="100000"/>
              </a:lnSpc>
              <a:defRPr sz="1400">
                <a:latin typeface="Arial"/>
                <a:ea typeface="Arial"/>
                <a:cs typeface="Arial"/>
                <a:sym typeface="Arial"/>
              </a:defRPr>
            </a:lvl1pPr>
          </a:lstStyle>
          <a:p>
            <a:pPr/>
            <a:r>
              <a:t>图需要修改， cri之后，可能就不需要OCI标准的运行时了，通过CRI的实现，直接运行wasm runtime,将wasm workload启动….</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1" name="Shape 561"/>
          <p:cNvSpPr/>
          <p:nvPr>
            <p:ph type="sldImg"/>
          </p:nvPr>
        </p:nvSpPr>
        <p:spPr>
          <a:prstGeom prst="rect">
            <a:avLst/>
          </a:prstGeom>
        </p:spPr>
        <p:txBody>
          <a:bodyPr/>
          <a:lstStyle/>
          <a:p>
            <a:pPr/>
          </a:p>
        </p:txBody>
      </p:sp>
      <p:sp>
        <p:nvSpPr>
          <p:cNvPr id="562" name="Shape 562"/>
          <p:cNvSpPr/>
          <p:nvPr>
            <p:ph type="body" sz="quarter" idx="1"/>
          </p:nvPr>
        </p:nvSpPr>
        <p:spPr>
          <a:prstGeom prst="rect">
            <a:avLst/>
          </a:prstGeom>
        </p:spPr>
        <p:txBody>
          <a:bodyPr/>
          <a:lstStyle>
            <a:lvl1pPr defTabSz="914400">
              <a:lnSpc>
                <a:spcPct val="100000"/>
              </a:lnSpc>
              <a:defRPr sz="1400">
                <a:latin typeface="Arial"/>
                <a:ea typeface="Arial"/>
                <a:cs typeface="Arial"/>
                <a:sym typeface="Arial"/>
              </a:defRPr>
            </a:lvl1pPr>
          </a:lstStyle>
          <a:p>
            <a:pPr/>
            <a:r>
              <a:t>https://github.com/KubeFunction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9" name="Shape 599"/>
          <p:cNvSpPr/>
          <p:nvPr>
            <p:ph type="sldImg"/>
          </p:nvPr>
        </p:nvSpPr>
        <p:spPr>
          <a:prstGeom prst="rect">
            <a:avLst/>
          </a:prstGeom>
        </p:spPr>
        <p:txBody>
          <a:bodyPr/>
          <a:lstStyle/>
          <a:p>
            <a:pPr/>
          </a:p>
        </p:txBody>
      </p:sp>
      <p:sp>
        <p:nvSpPr>
          <p:cNvPr id="600" name="Shape 600"/>
          <p:cNvSpPr/>
          <p:nvPr>
            <p:ph type="body" sz="quarter" idx="1"/>
          </p:nvPr>
        </p:nvSpPr>
        <p:spPr>
          <a:prstGeom prst="rect">
            <a:avLst/>
          </a:prstGeom>
        </p:spPr>
        <p:txBody>
          <a:bodyPr/>
          <a:lstStyle/>
          <a:p>
            <a:pPr defTabSz="914400">
              <a:lnSpc>
                <a:spcPct val="100000"/>
              </a:lnSpc>
              <a:defRPr sz="1400">
                <a:latin typeface="Arial"/>
                <a:ea typeface="Arial"/>
                <a:cs typeface="Arial"/>
                <a:sym typeface="Arial"/>
              </a:defRPr>
            </a:pPr>
            <a:r>
              <a:t>Runtimeclass的消费流程</a:t>
            </a:r>
          </a:p>
          <a:p>
            <a:pPr defTabSz="914400">
              <a:lnSpc>
                <a:spcPct val="100000"/>
              </a:lnSpc>
              <a:defRPr sz="1400">
                <a:latin typeface="Arial"/>
                <a:ea typeface="Arial"/>
                <a:cs typeface="Arial"/>
                <a:sym typeface="Arial"/>
              </a:defRPr>
            </a:pPr>
          </a:p>
          <a:p>
            <a:pPr defTabSz="914400">
              <a:lnSpc>
                <a:spcPct val="100000"/>
              </a:lnSpc>
              <a:defRPr sz="1400">
                <a:latin typeface="Arial"/>
                <a:ea typeface="Arial"/>
                <a:cs typeface="Arial"/>
                <a:sym typeface="Arial"/>
              </a:defRPr>
            </a:pPr>
            <a:r>
              <a:t>Kubernetes是如何通过tuntimeclass支持多运行时的</a:t>
            </a:r>
          </a:p>
          <a:p>
            <a:pPr defTabSz="914400">
              <a:lnSpc>
                <a:spcPct val="100000"/>
              </a:lnSpc>
              <a:defRPr sz="1400">
                <a:latin typeface="Arial"/>
                <a:ea typeface="Arial"/>
                <a:cs typeface="Arial"/>
                <a:sym typeface="Arial"/>
              </a:defRPr>
            </a:pPr>
          </a:p>
          <a:p>
            <a:pPr defTabSz="914400">
              <a:lnSpc>
                <a:spcPct val="100000"/>
              </a:lnSpc>
              <a:defRPr sz="1400">
                <a:latin typeface="Arial"/>
                <a:ea typeface="Arial"/>
                <a:cs typeface="Arial"/>
                <a:sym typeface="Arial"/>
              </a:defRPr>
            </a:pPr>
            <a:r>
              <a:t>第二步解释： 当kubelet看到pod中指定里runtimeClassName，就根据这个值去获取runtimeClass的详细信息，并得到runtimeClass中的handler值，将该值作为CRI的请求参数 ，传给容器运行时。</a:t>
            </a:r>
          </a:p>
          <a:p>
            <a:pPr defTabSz="914400">
              <a:lnSpc>
                <a:spcPct val="100000"/>
              </a:lnSpc>
              <a:defRPr sz="1400">
                <a:latin typeface="Arial"/>
                <a:ea typeface="Arial"/>
                <a:cs typeface="Arial"/>
                <a:sym typeface="Arial"/>
              </a:defRPr>
            </a:pPr>
            <a:r>
              <a:t>若Pod没有指定runtimeClassName，handler的默认值为docker。</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7" name="Shape 627"/>
          <p:cNvSpPr/>
          <p:nvPr>
            <p:ph type="sldImg"/>
          </p:nvPr>
        </p:nvSpPr>
        <p:spPr>
          <a:prstGeom prst="rect">
            <a:avLst/>
          </a:prstGeom>
        </p:spPr>
        <p:txBody>
          <a:bodyPr/>
          <a:lstStyle/>
          <a:p>
            <a:pPr/>
          </a:p>
        </p:txBody>
      </p:sp>
      <p:sp>
        <p:nvSpPr>
          <p:cNvPr id="628" name="Shape 628"/>
          <p:cNvSpPr/>
          <p:nvPr>
            <p:ph type="body" sz="quarter" idx="1"/>
          </p:nvPr>
        </p:nvSpPr>
        <p:spPr>
          <a:prstGeom prst="rect">
            <a:avLst/>
          </a:prstGeom>
        </p:spPr>
        <p:txBody>
          <a:bodyPr/>
          <a:lstStyle/>
          <a:p>
            <a:pPr defTabSz="914400">
              <a:lnSpc>
                <a:spcPct val="100000"/>
              </a:lnSpc>
              <a:defRPr sz="1400">
                <a:latin typeface="Arial"/>
                <a:ea typeface="Arial"/>
                <a:cs typeface="Arial"/>
                <a:sym typeface="Arial"/>
              </a:defRPr>
            </a:pPr>
            <a:r>
              <a:t>Runtimeclass的消费流程</a:t>
            </a:r>
          </a:p>
          <a:p>
            <a:pPr defTabSz="914400">
              <a:lnSpc>
                <a:spcPct val="100000"/>
              </a:lnSpc>
              <a:defRPr sz="1400">
                <a:latin typeface="Arial"/>
                <a:ea typeface="Arial"/>
                <a:cs typeface="Arial"/>
                <a:sym typeface="Arial"/>
              </a:defRPr>
            </a:pPr>
          </a:p>
          <a:p>
            <a:pPr defTabSz="914400">
              <a:lnSpc>
                <a:spcPct val="100000"/>
              </a:lnSpc>
              <a:defRPr sz="1400">
                <a:latin typeface="Arial"/>
                <a:ea typeface="Arial"/>
                <a:cs typeface="Arial"/>
                <a:sym typeface="Arial"/>
              </a:defRPr>
            </a:pPr>
            <a:r>
              <a:t>Kubernetes是如何通过tuntimeclass支持多运行时的</a:t>
            </a:r>
          </a:p>
          <a:p>
            <a:pPr defTabSz="914400">
              <a:lnSpc>
                <a:spcPct val="100000"/>
              </a:lnSpc>
              <a:defRPr sz="1400">
                <a:latin typeface="Arial"/>
                <a:ea typeface="Arial"/>
                <a:cs typeface="Arial"/>
                <a:sym typeface="Arial"/>
              </a:defRPr>
            </a:pPr>
          </a:p>
          <a:p>
            <a:pPr defTabSz="914400">
              <a:lnSpc>
                <a:spcPct val="100000"/>
              </a:lnSpc>
              <a:defRPr sz="1400">
                <a:latin typeface="Arial"/>
                <a:ea typeface="Arial"/>
                <a:cs typeface="Arial"/>
                <a:sym typeface="Arial"/>
              </a:defRPr>
            </a:pPr>
            <a:r>
              <a:t>第二步解释： 当kubelet看到pod中指定里runtimeClassName，就根据这个值去获取runtimeClass的详细信息，并得到runtimeClass中的handler值，将该值作为CRI的请求参数 ，传给容器运行时。</a:t>
            </a:r>
          </a:p>
          <a:p>
            <a:pPr defTabSz="914400">
              <a:lnSpc>
                <a:spcPct val="100000"/>
              </a:lnSpc>
              <a:defRPr sz="1400">
                <a:latin typeface="Arial"/>
                <a:ea typeface="Arial"/>
                <a:cs typeface="Arial"/>
                <a:sym typeface="Arial"/>
              </a:defRPr>
            </a:pPr>
            <a:r>
              <a:t>若Pod没有指定runtimeClassName，handler的默认值为docker。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Shape 193"/>
          <p:cNvSpPr/>
          <p:nvPr>
            <p:ph type="sldImg"/>
          </p:nvPr>
        </p:nvSpPr>
        <p:spPr>
          <a:prstGeom prst="rect">
            <a:avLst/>
          </a:prstGeom>
        </p:spPr>
        <p:txBody>
          <a:bodyPr/>
          <a:lstStyle/>
          <a:p>
            <a:pPr/>
          </a:p>
        </p:txBody>
      </p:sp>
      <p:sp>
        <p:nvSpPr>
          <p:cNvPr id="194" name="Shape 194"/>
          <p:cNvSpPr/>
          <p:nvPr>
            <p:ph type="body" sz="quarter" idx="1"/>
          </p:nvPr>
        </p:nvSpPr>
        <p:spPr>
          <a:prstGeom prst="rect">
            <a:avLst/>
          </a:prstGeom>
        </p:spPr>
        <p:txBody>
          <a:bodyPr/>
          <a:lstStyle/>
          <a:p>
            <a:pPr defTabSz="914400">
              <a:lnSpc>
                <a:spcPct val="100000"/>
              </a:lnSpc>
              <a:defRPr sz="1400">
                <a:latin typeface="Arial"/>
                <a:ea typeface="Arial"/>
                <a:cs typeface="Arial"/>
                <a:sym typeface="Arial"/>
              </a:defRPr>
            </a:pPr>
            <a:r>
              <a:t>目前</a:t>
            </a:r>
            <a:r>
              <a:rPr b="1"/>
              <a:t>docker desktop </a:t>
            </a:r>
            <a:r>
              <a:t>已经支持wasm运行</a:t>
            </a:r>
          </a:p>
          <a:p>
            <a:pPr defTabSz="914400">
              <a:lnSpc>
                <a:spcPct val="100000"/>
              </a:lnSpc>
              <a:defRPr sz="1400">
                <a:latin typeface="Arial"/>
                <a:ea typeface="Arial"/>
                <a:cs typeface="Arial"/>
                <a:sym typeface="Arial"/>
              </a:defRPr>
            </a:pPr>
          </a:p>
          <a:p>
            <a:pPr defTabSz="914400">
              <a:lnSpc>
                <a:spcPct val="100000"/>
              </a:lnSpc>
              <a:defRPr sz="1400">
                <a:latin typeface="Arial"/>
                <a:ea typeface="Arial"/>
                <a:cs typeface="Arial"/>
                <a:sym typeface="Arial"/>
              </a:defRPr>
            </a:pPr>
            <a:r>
              <a:t>Crun中也支持 WASM的运行， crun是OCI的一种实现，另外一个比较重要的实现是runc</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0" name="Shape 640"/>
          <p:cNvSpPr/>
          <p:nvPr>
            <p:ph type="sldImg"/>
          </p:nvPr>
        </p:nvSpPr>
        <p:spPr>
          <a:prstGeom prst="rect">
            <a:avLst/>
          </a:prstGeom>
        </p:spPr>
        <p:txBody>
          <a:bodyPr/>
          <a:lstStyle/>
          <a:p>
            <a:pPr/>
          </a:p>
        </p:txBody>
      </p:sp>
      <p:sp>
        <p:nvSpPr>
          <p:cNvPr id="641" name="Shape 641"/>
          <p:cNvSpPr/>
          <p:nvPr>
            <p:ph type="body" sz="quarter" idx="1"/>
          </p:nvPr>
        </p:nvSpPr>
        <p:spPr>
          <a:prstGeom prst="rect">
            <a:avLst/>
          </a:prstGeom>
        </p:spPr>
        <p:txBody>
          <a:bodyPr/>
          <a:lstStyle/>
          <a:p>
            <a:pPr defTabSz="914400">
              <a:lnSpc>
                <a:spcPct val="100000"/>
              </a:lnSpc>
              <a:defRPr sz="1400">
                <a:latin typeface="Arial"/>
                <a:ea typeface="Arial"/>
                <a:cs typeface="Arial"/>
                <a:sym typeface="Arial"/>
              </a:defRPr>
            </a:pPr>
            <a:r>
              <a:t>描述：RuntimeClass—&gt;(kubelet)runtimeHandler—-&gt;(CRI Runtime)—&gt; containerd-Shim(cri-o)中的逻辑，是如何消费runtimeHandler的—-&gt;low level  runtime</a:t>
            </a:r>
          </a:p>
          <a:p>
            <a:pPr defTabSz="914400">
              <a:lnSpc>
                <a:spcPct val="100000"/>
              </a:lnSpc>
              <a:defRPr sz="1400">
                <a:latin typeface="Arial"/>
                <a:ea typeface="Arial"/>
                <a:cs typeface="Arial"/>
                <a:sym typeface="Arial"/>
              </a:defRPr>
            </a:pPr>
          </a:p>
          <a:p>
            <a:pPr defTabSz="914400">
              <a:lnSpc>
                <a:spcPct val="100000"/>
              </a:lnSpc>
              <a:defRPr sz="1400">
                <a:latin typeface="Arial"/>
                <a:ea typeface="Arial"/>
                <a:cs typeface="Arial"/>
                <a:sym typeface="Arial"/>
              </a:defRPr>
            </a:pPr>
            <a:r>
              <a:t>apiVersion: node.k8s.io/v1</a:t>
            </a:r>
          </a:p>
          <a:p>
            <a:pPr defTabSz="914400">
              <a:lnSpc>
                <a:spcPct val="100000"/>
              </a:lnSpc>
              <a:defRPr sz="1400">
                <a:latin typeface="Arial"/>
                <a:ea typeface="Arial"/>
                <a:cs typeface="Arial"/>
                <a:sym typeface="Arial"/>
              </a:defRPr>
            </a:pPr>
            <a:r>
              <a:t>kind: RuntimeClass</a:t>
            </a:r>
          </a:p>
          <a:p>
            <a:pPr defTabSz="914400">
              <a:lnSpc>
                <a:spcPct val="100000"/>
              </a:lnSpc>
              <a:defRPr sz="1400">
                <a:latin typeface="Arial"/>
                <a:ea typeface="Arial"/>
                <a:cs typeface="Arial"/>
                <a:sym typeface="Arial"/>
              </a:defRPr>
            </a:pPr>
            <a:r>
              <a:t>metadata:</a:t>
            </a:r>
          </a:p>
          <a:p>
            <a:pPr defTabSz="914400">
              <a:lnSpc>
                <a:spcPct val="100000"/>
              </a:lnSpc>
              <a:defRPr sz="1400">
                <a:latin typeface="Arial"/>
                <a:ea typeface="Arial"/>
                <a:cs typeface="Arial"/>
                <a:sym typeface="Arial"/>
              </a:defRPr>
            </a:pPr>
            <a:r>
              <a:t>  name: "wasmtime"</a:t>
            </a:r>
          </a:p>
          <a:p>
            <a:pPr defTabSz="914400">
              <a:lnSpc>
                <a:spcPct val="100000"/>
              </a:lnSpc>
              <a:defRPr sz="1400">
                <a:latin typeface="Arial"/>
                <a:ea typeface="Arial"/>
                <a:cs typeface="Arial"/>
                <a:sym typeface="Arial"/>
              </a:defRPr>
            </a:pPr>
            <a:r>
              <a:t>handler: "wasmtime"</a:t>
            </a:r>
          </a:p>
          <a:p>
            <a:pPr defTabSz="914400">
              <a:lnSpc>
                <a:spcPct val="100000"/>
              </a:lnSpc>
              <a:defRPr sz="1400">
                <a:latin typeface="Arial"/>
                <a:ea typeface="Arial"/>
                <a:cs typeface="Arial"/>
                <a:sym typeface="Arial"/>
              </a:defRPr>
            </a:pPr>
            <a:r>
              <a:t>scheduling:</a:t>
            </a:r>
          </a:p>
          <a:p>
            <a:pPr defTabSz="914400">
              <a:lnSpc>
                <a:spcPct val="100000"/>
              </a:lnSpc>
              <a:defRPr sz="1400">
                <a:latin typeface="Arial"/>
                <a:ea typeface="Arial"/>
                <a:cs typeface="Arial"/>
                <a:sym typeface="Arial"/>
              </a:defRPr>
            </a:pPr>
            <a:r>
              <a:t>  nodeSelector:</a:t>
            </a:r>
          </a:p>
          <a:p>
            <a:pPr defTabSz="914400">
              <a:lnSpc>
                <a:spcPct val="100000"/>
              </a:lnSpc>
              <a:defRPr sz="1400">
                <a:latin typeface="Arial"/>
                <a:ea typeface="Arial"/>
                <a:cs typeface="Arial"/>
                <a:sym typeface="Arial"/>
              </a:defRPr>
            </a:pPr>
            <a:r>
              <a:t>    "wasm": “wasmtime"</a:t>
            </a:r>
          </a:p>
          <a:p>
            <a:pPr defTabSz="914400">
              <a:lnSpc>
                <a:spcPct val="100000"/>
              </a:lnSpc>
              <a:defRPr sz="1400">
                <a:latin typeface="Arial"/>
                <a:ea typeface="Arial"/>
                <a:cs typeface="Arial"/>
                <a:sym typeface="Arial"/>
              </a:defRPr>
            </a:pPr>
          </a:p>
          <a:p>
            <a:pPr defTabSz="914400">
              <a:lnSpc>
                <a:spcPct val="100000"/>
              </a:lnSpc>
              <a:defRPr sz="1400">
                <a:latin typeface="Arial"/>
                <a:ea typeface="Arial"/>
                <a:cs typeface="Arial"/>
                <a:sym typeface="Arial"/>
              </a:defRPr>
            </a:pPr>
            <a:r>
              <a:t>—-</a:t>
            </a:r>
          </a:p>
          <a:p>
            <a:pPr defTabSz="914400">
              <a:lnSpc>
                <a:spcPct val="100000"/>
              </a:lnSpc>
              <a:defRPr sz="1400">
                <a:latin typeface="Arial"/>
                <a:ea typeface="Arial"/>
                <a:cs typeface="Arial"/>
                <a:sym typeface="Arial"/>
              </a:defRPr>
            </a:pPr>
          </a:p>
          <a:p>
            <a:pPr defTabSz="914400">
              <a:lnSpc>
                <a:spcPct val="100000"/>
              </a:lnSpc>
              <a:defRPr sz="1400">
                <a:latin typeface="Arial"/>
                <a:ea typeface="Arial"/>
                <a:cs typeface="Arial"/>
                <a:sym typeface="Arial"/>
              </a:defRPr>
            </a:pPr>
            <a:r>
              <a:t> apiVersion: apps/v1</a:t>
            </a:r>
          </a:p>
          <a:p>
            <a:pPr defTabSz="914400">
              <a:lnSpc>
                <a:spcPct val="100000"/>
              </a:lnSpc>
              <a:defRPr sz="1400">
                <a:latin typeface="Arial"/>
                <a:ea typeface="Arial"/>
                <a:cs typeface="Arial"/>
                <a:sym typeface="Arial"/>
              </a:defRPr>
            </a:pPr>
            <a:r>
              <a:t>  kind: Deployment</a:t>
            </a:r>
          </a:p>
          <a:p>
            <a:pPr defTabSz="914400">
              <a:lnSpc>
                <a:spcPct val="100000"/>
              </a:lnSpc>
              <a:defRPr sz="1400">
                <a:latin typeface="Arial"/>
                <a:ea typeface="Arial"/>
                <a:cs typeface="Arial"/>
                <a:sym typeface="Arial"/>
              </a:defRPr>
            </a:pPr>
            <a:r>
              <a:t>  metadata:</a:t>
            </a:r>
          </a:p>
          <a:p>
            <a:pPr defTabSz="914400">
              <a:lnSpc>
                <a:spcPct val="100000"/>
              </a:lnSpc>
              <a:defRPr sz="1400">
                <a:latin typeface="Arial"/>
                <a:ea typeface="Arial"/>
                <a:cs typeface="Arial"/>
                <a:sym typeface="Arial"/>
              </a:defRPr>
            </a:pPr>
            <a:r>
              <a:t>    name: wasmtime</a:t>
            </a:r>
          </a:p>
          <a:p>
            <a:pPr defTabSz="914400">
              <a:lnSpc>
                <a:spcPct val="100000"/>
              </a:lnSpc>
              <a:defRPr sz="1400">
                <a:latin typeface="Arial"/>
                <a:ea typeface="Arial"/>
                <a:cs typeface="Arial"/>
                <a:sym typeface="Arial"/>
              </a:defRPr>
            </a:pPr>
            <a:r>
              <a:t>  spec:</a:t>
            </a:r>
          </a:p>
          <a:p>
            <a:pPr defTabSz="914400">
              <a:lnSpc>
                <a:spcPct val="100000"/>
              </a:lnSpc>
              <a:defRPr sz="1400">
                <a:latin typeface="Arial"/>
                <a:ea typeface="Arial"/>
                <a:cs typeface="Arial"/>
                <a:sym typeface="Arial"/>
              </a:defRPr>
            </a:pPr>
            <a:r>
              <a:t>    replicas: 1</a:t>
            </a:r>
          </a:p>
          <a:p>
            <a:pPr defTabSz="914400">
              <a:lnSpc>
                <a:spcPct val="100000"/>
              </a:lnSpc>
              <a:defRPr sz="1400">
                <a:latin typeface="Arial"/>
                <a:ea typeface="Arial"/>
                <a:cs typeface="Arial"/>
                <a:sym typeface="Arial"/>
              </a:defRPr>
            </a:pPr>
            <a:r>
              <a:t>    selector:</a:t>
            </a:r>
          </a:p>
          <a:p>
            <a:pPr defTabSz="914400">
              <a:lnSpc>
                <a:spcPct val="100000"/>
              </a:lnSpc>
              <a:defRPr sz="1400">
                <a:latin typeface="Arial"/>
                <a:ea typeface="Arial"/>
                <a:cs typeface="Arial"/>
                <a:sym typeface="Arial"/>
              </a:defRPr>
            </a:pPr>
            <a:r>
              <a:t>      matchLabels:</a:t>
            </a:r>
          </a:p>
          <a:p>
            <a:pPr defTabSz="914400">
              <a:lnSpc>
                <a:spcPct val="100000"/>
              </a:lnSpc>
              <a:defRPr sz="1400">
                <a:latin typeface="Arial"/>
                <a:ea typeface="Arial"/>
                <a:cs typeface="Arial"/>
                <a:sym typeface="Arial"/>
              </a:defRPr>
            </a:pPr>
            <a:r>
              <a:t>        app: wasmtime</a:t>
            </a:r>
          </a:p>
          <a:p>
            <a:pPr defTabSz="914400">
              <a:lnSpc>
                <a:spcPct val="100000"/>
              </a:lnSpc>
              <a:defRPr sz="1400">
                <a:latin typeface="Arial"/>
                <a:ea typeface="Arial"/>
                <a:cs typeface="Arial"/>
                <a:sym typeface="Arial"/>
              </a:defRPr>
            </a:pPr>
            <a:r>
              <a:t>    template:</a:t>
            </a:r>
          </a:p>
          <a:p>
            <a:pPr defTabSz="914400">
              <a:lnSpc>
                <a:spcPct val="100000"/>
              </a:lnSpc>
              <a:defRPr sz="1400">
                <a:latin typeface="Arial"/>
                <a:ea typeface="Arial"/>
                <a:cs typeface="Arial"/>
                <a:sym typeface="Arial"/>
              </a:defRPr>
            </a:pPr>
            <a:r>
              <a:t>      metadata:</a:t>
            </a:r>
          </a:p>
          <a:p>
            <a:pPr defTabSz="914400">
              <a:lnSpc>
                <a:spcPct val="100000"/>
              </a:lnSpc>
              <a:defRPr sz="1400">
                <a:latin typeface="Arial"/>
                <a:ea typeface="Arial"/>
                <a:cs typeface="Arial"/>
                <a:sym typeface="Arial"/>
              </a:defRPr>
            </a:pPr>
            <a:r>
              <a:t>        labels:</a:t>
            </a:r>
          </a:p>
          <a:p>
            <a:pPr defTabSz="914400">
              <a:lnSpc>
                <a:spcPct val="100000"/>
              </a:lnSpc>
              <a:defRPr sz="1400">
                <a:latin typeface="Arial"/>
                <a:ea typeface="Arial"/>
                <a:cs typeface="Arial"/>
                <a:sym typeface="Arial"/>
              </a:defRPr>
            </a:pPr>
            <a:r>
              <a:t>          app: wasmtime</a:t>
            </a:r>
          </a:p>
          <a:p>
            <a:pPr defTabSz="914400">
              <a:lnSpc>
                <a:spcPct val="100000"/>
              </a:lnSpc>
              <a:defRPr sz="1400">
                <a:latin typeface="Arial"/>
                <a:ea typeface="Arial"/>
                <a:cs typeface="Arial"/>
                <a:sym typeface="Arial"/>
              </a:defRPr>
            </a:pPr>
            <a:r>
              <a:t>      spec:</a:t>
            </a:r>
          </a:p>
          <a:p>
            <a:pPr defTabSz="914400">
              <a:lnSpc>
                <a:spcPct val="100000"/>
              </a:lnSpc>
              <a:defRPr sz="1400">
                <a:latin typeface="Arial"/>
                <a:ea typeface="Arial"/>
                <a:cs typeface="Arial"/>
                <a:sym typeface="Arial"/>
              </a:defRPr>
            </a:pPr>
            <a:r>
              <a:t>        runtimeClassName: wasmtime</a:t>
            </a:r>
          </a:p>
          <a:p>
            <a:pPr defTabSz="914400">
              <a:lnSpc>
                <a:spcPct val="100000"/>
              </a:lnSpc>
              <a:defRPr sz="1400">
                <a:latin typeface="Arial"/>
                <a:ea typeface="Arial"/>
                <a:cs typeface="Arial"/>
                <a:sym typeface="Arial"/>
              </a:defRPr>
            </a:pPr>
            <a:r>
              <a:t>        containers:</a:t>
            </a:r>
          </a:p>
          <a:p>
            <a:pPr defTabSz="914400">
              <a:lnSpc>
                <a:spcPct val="100000"/>
              </a:lnSpc>
              <a:defRPr sz="1400">
                <a:latin typeface="Arial"/>
                <a:ea typeface="Arial"/>
                <a:cs typeface="Arial"/>
                <a:sym typeface="Arial"/>
              </a:defRPr>
            </a:pPr>
            <a:r>
              <a:t>        - name: wasm-hello</a:t>
            </a:r>
          </a:p>
          <a:p>
            <a:pPr defTabSz="914400">
              <a:lnSpc>
                <a:spcPct val="100000"/>
              </a:lnSpc>
              <a:defRPr sz="1400">
                <a:latin typeface="Arial"/>
                <a:ea typeface="Arial"/>
                <a:cs typeface="Arial"/>
                <a:sym typeface="Arial"/>
              </a:defRPr>
            </a:pPr>
            <a:r>
              <a:t>          image: docker.io/duizhang/wasi-demo-app:latest</a:t>
            </a:r>
          </a:p>
          <a:p>
            <a:pPr defTabSz="914400">
              <a:lnSpc>
                <a:spcPct val="100000"/>
              </a:lnSpc>
              <a:defRPr sz="1400">
                <a:latin typeface="Arial"/>
                <a:ea typeface="Arial"/>
                <a:cs typeface="Arial"/>
                <a:sym typeface="Arial"/>
              </a:defRPr>
            </a:pPr>
            <a:r>
              <a:t>          command: [“/wasi-demo-app.wasm","echo","duizhang"]</a:t>
            </a:r>
          </a:p>
          <a:p>
            <a:pPr defTabSz="914400">
              <a:lnSpc>
                <a:spcPct val="100000"/>
              </a:lnSpc>
              <a:defRPr sz="1400">
                <a:latin typeface="Arial"/>
                <a:ea typeface="Arial"/>
                <a:cs typeface="Arial"/>
                <a:sym typeface="Arial"/>
              </a:defRPr>
            </a:pPr>
          </a:p>
          <a:p>
            <a:pPr defTabSz="914400">
              <a:lnSpc>
                <a:spcPct val="100000"/>
              </a:lnSpc>
              <a:defRPr sz="1400">
                <a:latin typeface="Arial"/>
                <a:ea typeface="Arial"/>
                <a:cs typeface="Arial"/>
                <a:sym typeface="Arial"/>
              </a:defRPr>
            </a:pPr>
          </a:p>
          <a:p>
            <a:pPr defTabSz="914400">
              <a:lnSpc>
                <a:spcPct val="100000"/>
              </a:lnSpc>
              <a:defRPr sz="1400">
                <a:latin typeface="Arial"/>
                <a:ea typeface="Arial"/>
                <a:cs typeface="Arial"/>
                <a:sym typeface="Arial"/>
              </a:defRPr>
            </a:pPr>
            <a:r>
              <a:t>主要是 聊整体数据流， pod.spec.runtimeClass是如何被step by step的传到底层的，最终选择了相应的运行时来运行workload。</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8" name="Shape 648"/>
          <p:cNvSpPr/>
          <p:nvPr>
            <p:ph type="sldImg"/>
          </p:nvPr>
        </p:nvSpPr>
        <p:spPr>
          <a:prstGeom prst="rect">
            <a:avLst/>
          </a:prstGeom>
        </p:spPr>
        <p:txBody>
          <a:bodyPr/>
          <a:lstStyle/>
          <a:p>
            <a:pPr/>
          </a:p>
        </p:txBody>
      </p:sp>
      <p:sp>
        <p:nvSpPr>
          <p:cNvPr id="649" name="Shape 649"/>
          <p:cNvSpPr/>
          <p:nvPr>
            <p:ph type="body" sz="quarter" idx="1"/>
          </p:nvPr>
        </p:nvSpPr>
        <p:spPr>
          <a:prstGeom prst="rect">
            <a:avLst/>
          </a:prstGeom>
        </p:spPr>
        <p:txBody>
          <a:bodyPr/>
          <a:lstStyle/>
          <a:p>
            <a:pPr defTabSz="914400">
              <a:lnSpc>
                <a:spcPct val="100000"/>
              </a:lnSpc>
              <a:defRPr sz="1400">
                <a:latin typeface="Arial"/>
                <a:ea typeface="Arial"/>
                <a:cs typeface="Arial"/>
                <a:sym typeface="Arial"/>
              </a:defRPr>
            </a:pPr>
            <a:r>
              <a:t>Krustlet，通过 Rust 实现的可以负载 wasm 程序。与 kubelet  在 Kubernetes 节点中的位置平级，实现了 kubelet 的 API，可以作为一个特殊的节点加入到 Kubernetes 集群中。</a:t>
            </a:r>
          </a:p>
          <a:p>
            <a:pPr defTabSz="914400">
              <a:lnSpc>
                <a:spcPct val="100000"/>
              </a:lnSpc>
              <a:defRPr sz="1400">
                <a:latin typeface="Arial"/>
                <a:ea typeface="Arial"/>
                <a:cs typeface="Arial"/>
                <a:sym typeface="Arial"/>
              </a:defRPr>
            </a:pPr>
          </a:p>
          <a:p>
            <a:pPr defTabSz="914400">
              <a:lnSpc>
                <a:spcPct val="100000"/>
              </a:lnSpc>
              <a:defRPr sz="1400">
                <a:latin typeface="Arial"/>
                <a:ea typeface="Arial"/>
                <a:cs typeface="Arial"/>
                <a:sym typeface="Arial"/>
              </a:defRPr>
            </a:pPr>
            <a:r>
              <a:t>Krustlet当前只支持wasmtime </a:t>
            </a:r>
          </a:p>
          <a:p>
            <a:pPr defTabSz="914400">
              <a:lnSpc>
                <a:spcPct val="100000"/>
              </a:lnSpc>
              <a:defRPr sz="1400">
                <a:latin typeface="Arial"/>
                <a:ea typeface="Arial"/>
                <a:cs typeface="Arial"/>
                <a:sym typeface="Arial"/>
              </a:defRPr>
            </a:pPr>
          </a:p>
          <a:p>
            <a:pPr defTabSz="914400">
              <a:lnSpc>
                <a:spcPct val="100000"/>
              </a:lnSpc>
              <a:defRPr sz="1400">
                <a:latin typeface="Arial"/>
                <a:ea typeface="Arial"/>
                <a:cs typeface="Arial"/>
                <a:sym typeface="Arial"/>
              </a:defRPr>
            </a:pPr>
            <a:r>
              <a:rPr u="sng">
                <a:solidFill>
                  <a:srgbClr val="0000FF"/>
                </a:solidFill>
                <a:uFill>
                  <a:solidFill>
                    <a:srgbClr val="0000FF"/>
                  </a:solidFill>
                </a:uFill>
                <a:hlinkClick r:id="rId3" invalidUrl="" action="" tgtFrame="" tooltip="" history="1" highlightClick="0" endSnd="0"/>
              </a:rPr>
              <a:t>https://github.com/krustlet/krustlet</a:t>
            </a:r>
          </a:p>
          <a:p>
            <a:pPr defTabSz="914400">
              <a:lnSpc>
                <a:spcPct val="100000"/>
              </a:lnSpc>
              <a:defRPr sz="1400">
                <a:latin typeface="Arial"/>
                <a:ea typeface="Arial"/>
                <a:cs typeface="Arial"/>
                <a:sym typeface="Arial"/>
              </a:defRPr>
            </a:pPr>
            <a:r>
              <a:t>这个比较特殊，只能靠调度，将wasm workload运行到指定的节点上，无法依据上面提到的runtime handler来区别workload类型</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1" name="Shape 681"/>
          <p:cNvSpPr/>
          <p:nvPr>
            <p:ph type="sldImg"/>
          </p:nvPr>
        </p:nvSpPr>
        <p:spPr>
          <a:prstGeom prst="rect">
            <a:avLst/>
          </a:prstGeom>
        </p:spPr>
        <p:txBody>
          <a:bodyPr/>
          <a:lstStyle/>
          <a:p>
            <a:pPr/>
          </a:p>
        </p:txBody>
      </p:sp>
      <p:sp>
        <p:nvSpPr>
          <p:cNvPr id="682" name="Shape 682"/>
          <p:cNvSpPr/>
          <p:nvPr>
            <p:ph type="body" sz="quarter" idx="1"/>
          </p:nvPr>
        </p:nvSpPr>
        <p:spPr>
          <a:prstGeom prst="rect">
            <a:avLst/>
          </a:prstGeom>
        </p:spPr>
        <p:txBody>
          <a:bodyPr/>
          <a:lstStyle>
            <a:lvl1pPr defTabSz="914400">
              <a:lnSpc>
                <a:spcPct val="100000"/>
              </a:lnSpc>
              <a:defRPr sz="1400">
                <a:latin typeface="Arial"/>
                <a:ea typeface="Arial"/>
                <a:cs typeface="Arial"/>
                <a:sym typeface="Arial"/>
              </a:defRPr>
            </a:lvl1pPr>
          </a:lstStyle>
          <a:p>
            <a:pPr/>
            <a:r>
              <a:t>https://github.com/dmcgowan/containerd-wasm</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Shape 204"/>
          <p:cNvSpPr/>
          <p:nvPr>
            <p:ph type="sldImg"/>
          </p:nvPr>
        </p:nvSpPr>
        <p:spPr>
          <a:prstGeom prst="rect">
            <a:avLst/>
          </a:prstGeom>
        </p:spPr>
        <p:txBody>
          <a:bodyPr/>
          <a:lstStyle/>
          <a:p>
            <a:pPr/>
          </a:p>
        </p:txBody>
      </p:sp>
      <p:sp>
        <p:nvSpPr>
          <p:cNvPr id="205" name="Shape 205"/>
          <p:cNvSpPr/>
          <p:nvPr>
            <p:ph type="body" sz="quarter" idx="1"/>
          </p:nvPr>
        </p:nvSpPr>
        <p:spPr>
          <a:prstGeom prst="rect">
            <a:avLst/>
          </a:prstGeom>
        </p:spPr>
        <p:txBody>
          <a:bodyPr/>
          <a:lstStyle>
            <a:lvl1pPr defTabSz="914400">
              <a:lnSpc>
                <a:spcPct val="100000"/>
              </a:lnSpc>
              <a:defRPr sz="1400">
                <a:latin typeface="Arial"/>
                <a:ea typeface="Arial"/>
                <a:cs typeface="Arial"/>
                <a:sym typeface="Arial"/>
              </a:defRPr>
            </a:lvl1pPr>
          </a:lstStyle>
          <a:p>
            <a:pPr/>
            <a:r>
              <a:t>https://wasmedge.org/wasm_linux_container/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Shape 226"/>
          <p:cNvSpPr/>
          <p:nvPr>
            <p:ph type="sldImg"/>
          </p:nvPr>
        </p:nvSpPr>
        <p:spPr>
          <a:prstGeom prst="rect">
            <a:avLst/>
          </a:prstGeom>
        </p:spPr>
        <p:txBody>
          <a:bodyPr/>
          <a:lstStyle/>
          <a:p>
            <a:pPr/>
          </a:p>
        </p:txBody>
      </p:sp>
      <p:sp>
        <p:nvSpPr>
          <p:cNvPr id="227" name="Shape 227"/>
          <p:cNvSpPr/>
          <p:nvPr>
            <p:ph type="body" sz="quarter" idx="1"/>
          </p:nvPr>
        </p:nvSpPr>
        <p:spPr>
          <a:prstGeom prst="rect">
            <a:avLst/>
          </a:prstGeom>
        </p:spPr>
        <p:txBody>
          <a:bodyPr/>
          <a:lstStyle/>
          <a:p>
            <a:pPr defTabSz="914400">
              <a:lnSpc>
                <a:spcPct val="100000"/>
              </a:lnSpc>
              <a:defRPr sz="1400">
                <a:latin typeface="Arial"/>
                <a:ea typeface="Arial"/>
                <a:cs typeface="Arial"/>
                <a:sym typeface="Arial"/>
              </a:defRPr>
            </a:pPr>
            <a:r>
              <a:t>运行时常规接入流程，那么wasm workload如何支持，在哪些点上可以扩展？</a:t>
            </a:r>
          </a:p>
          <a:p>
            <a:pPr defTabSz="914400">
              <a:lnSpc>
                <a:spcPct val="100000"/>
              </a:lnSpc>
              <a:defRPr sz="1400">
                <a:latin typeface="Arial"/>
                <a:ea typeface="Arial"/>
                <a:cs typeface="Arial"/>
                <a:sym typeface="Arial"/>
              </a:defRPr>
            </a:pPr>
          </a:p>
          <a:p>
            <a:pPr defTabSz="914400">
              <a:lnSpc>
                <a:spcPct val="100000"/>
              </a:lnSpc>
              <a:defRPr sz="1400">
                <a:latin typeface="Arial"/>
                <a:ea typeface="Arial"/>
                <a:cs typeface="Arial"/>
                <a:sym typeface="Arial"/>
              </a:defRPr>
            </a:pPr>
            <a:r>
              <a:t>需要简单描述整个数据流……</a:t>
            </a:r>
          </a:p>
          <a:p>
            <a:pPr defTabSz="914400">
              <a:lnSpc>
                <a:spcPct val="100000"/>
              </a:lnSpc>
              <a:defRPr sz="1400">
                <a:latin typeface="Arial"/>
                <a:ea typeface="Arial"/>
                <a:cs typeface="Arial"/>
                <a:sym typeface="Arial"/>
              </a:defRPr>
            </a:pPr>
          </a:p>
          <a:p>
            <a:pPr defTabSz="914400">
              <a:lnSpc>
                <a:spcPct val="100000"/>
              </a:lnSpc>
              <a:defRPr sz="1400">
                <a:latin typeface="Arial"/>
                <a:ea typeface="Arial"/>
                <a:cs typeface="Arial"/>
                <a:sym typeface="Arial"/>
              </a:defRPr>
            </a:pPr>
            <a:r>
              <a:t>目前 我们的业务工作负载 主要通过OCI类型的 low-level container来运行（如 runc ,CRun等等）</a:t>
            </a:r>
          </a:p>
          <a:p>
            <a:pPr defTabSz="914400">
              <a:lnSpc>
                <a:spcPct val="100000"/>
              </a:lnSpc>
              <a:defRPr sz="1400">
                <a:latin typeface="Arial"/>
                <a:ea typeface="Arial"/>
                <a:cs typeface="Arial"/>
                <a:sym typeface="Arial"/>
              </a:defRPr>
            </a:pPr>
          </a:p>
          <a:p>
            <a:pPr defTabSz="914400">
              <a:lnSpc>
                <a:spcPct val="100000"/>
              </a:lnSpc>
              <a:defRPr sz="1400">
                <a:latin typeface="Arial"/>
                <a:ea typeface="Arial"/>
                <a:cs typeface="Arial"/>
                <a:sym typeface="Arial"/>
              </a:defRPr>
            </a:pPr>
          </a:p>
          <a:p>
            <a:pPr defTabSz="914400">
              <a:lnSpc>
                <a:spcPct val="100000"/>
              </a:lnSpc>
              <a:defRPr sz="1400">
                <a:latin typeface="Arial"/>
                <a:ea typeface="Arial"/>
                <a:cs typeface="Arial"/>
                <a:sym typeface="Arial"/>
              </a:defRPr>
            </a:pPr>
            <a:r>
              <a:t>High-level Container Runtime和Low-level Container Runtime 都运行在Kubernetes 的node节点上，主要负责落地kubelet传来的工作负责，节点上的工作负载容器生命周期统一由kubelet管理。</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Shape 249"/>
          <p:cNvSpPr/>
          <p:nvPr>
            <p:ph type="sldImg"/>
          </p:nvPr>
        </p:nvSpPr>
        <p:spPr>
          <a:prstGeom prst="rect">
            <a:avLst/>
          </a:prstGeom>
        </p:spPr>
        <p:txBody>
          <a:bodyPr/>
          <a:lstStyle/>
          <a:p>
            <a:pPr/>
          </a:p>
        </p:txBody>
      </p:sp>
      <p:sp>
        <p:nvSpPr>
          <p:cNvPr id="250" name="Shape 250"/>
          <p:cNvSpPr/>
          <p:nvPr>
            <p:ph type="body" sz="quarter" idx="1"/>
          </p:nvPr>
        </p:nvSpPr>
        <p:spPr>
          <a:prstGeom prst="rect">
            <a:avLst/>
          </a:prstGeom>
        </p:spPr>
        <p:txBody>
          <a:bodyPr/>
          <a:lstStyle/>
          <a:p>
            <a:pPr defTabSz="914400">
              <a:lnSpc>
                <a:spcPct val="100000"/>
              </a:lnSpc>
              <a:defRPr sz="1700">
                <a:latin typeface="Arial"/>
                <a:ea typeface="Arial"/>
                <a:cs typeface="Arial"/>
                <a:sym typeface="Arial"/>
              </a:defRPr>
            </a:pPr>
            <a:r>
              <a:t>既然，我们的工作负载最终都是通过low-level container runtime落地的，以OCI标准容器在运行。那么就可以将wasm的支持添加的目前崇勇的low-level container runtime中，比如runc或crun中，从而支持wasm类型的工作负载的运行。</a:t>
            </a:r>
          </a:p>
          <a:p>
            <a:pPr defTabSz="914400">
              <a:lnSpc>
                <a:spcPct val="100000"/>
              </a:lnSpc>
              <a:defRPr sz="1700">
                <a:latin typeface="Arial"/>
                <a:ea typeface="Arial"/>
                <a:cs typeface="Arial"/>
                <a:sym typeface="Arial"/>
              </a:defRPr>
            </a:pPr>
          </a:p>
          <a:p>
            <a:pPr defTabSz="914400">
              <a:lnSpc>
                <a:spcPct val="100000"/>
              </a:lnSpc>
              <a:defRPr sz="1700">
                <a:latin typeface="Arial"/>
                <a:ea typeface="Arial"/>
                <a:cs typeface="Arial"/>
                <a:sym typeface="Arial"/>
              </a:defRPr>
            </a:pPr>
            <a:r>
              <a:t>Containerd\cri-o 等常用的cri runtime支持标准的OCI low-level runtime,所以通过在crun中增加对WASM的支持，即可完成kubernentes对wasm workload的支持。</a:t>
            </a:r>
          </a:p>
          <a:p>
            <a:pPr defTabSz="914400">
              <a:lnSpc>
                <a:spcPct val="100000"/>
              </a:lnSpc>
              <a:defRPr sz="1700">
                <a:latin typeface="Arial"/>
                <a:ea typeface="Arial"/>
                <a:cs typeface="Arial"/>
                <a:sym typeface="Arial"/>
              </a:defRPr>
            </a:pPr>
          </a:p>
          <a:p>
            <a:pPr defTabSz="914400">
              <a:lnSpc>
                <a:spcPct val="100000"/>
              </a:lnSpc>
              <a:defRPr sz="1700">
                <a:latin typeface="Arial"/>
                <a:ea typeface="Arial"/>
                <a:cs typeface="Arial"/>
                <a:sym typeface="Arial"/>
              </a:defRPr>
            </a:pPr>
          </a:p>
          <a:p>
            <a:pPr defTabSz="914400">
              <a:lnSpc>
                <a:spcPct val="100000"/>
              </a:lnSpc>
              <a:defRPr sz="1700">
                <a:latin typeface="Arial"/>
                <a:ea typeface="Arial"/>
                <a:cs typeface="Arial"/>
                <a:sym typeface="Arial"/>
              </a:defRPr>
            </a:pPr>
            <a:r>
              <a:t>引出下一页： 目前CRun已支持多种WASM Runtime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Shape 259"/>
          <p:cNvSpPr/>
          <p:nvPr>
            <p:ph type="sldImg"/>
          </p:nvPr>
        </p:nvSpPr>
        <p:spPr>
          <a:prstGeom prst="rect">
            <a:avLst/>
          </a:prstGeom>
        </p:spPr>
        <p:txBody>
          <a:bodyPr/>
          <a:lstStyle/>
          <a:p>
            <a:pPr/>
          </a:p>
        </p:txBody>
      </p:sp>
      <p:sp>
        <p:nvSpPr>
          <p:cNvPr id="260" name="Shape 260"/>
          <p:cNvSpPr/>
          <p:nvPr>
            <p:ph type="body" sz="quarter" idx="1"/>
          </p:nvPr>
        </p:nvSpPr>
        <p:spPr>
          <a:prstGeom prst="rect">
            <a:avLst/>
          </a:prstGeom>
        </p:spPr>
        <p:txBody>
          <a:bodyPr/>
          <a:lstStyle>
            <a:lvl1pPr defTabSz="914400">
              <a:lnSpc>
                <a:spcPct val="100000"/>
              </a:lnSpc>
              <a:defRPr sz="1400">
                <a:latin typeface="Arial"/>
                <a:ea typeface="Arial"/>
                <a:cs typeface="Arial"/>
                <a:sym typeface="Arial"/>
              </a:defRPr>
            </a:lvl1pPr>
          </a:lstStyle>
          <a:p>
            <a:pPr/>
            <a:r>
              <a:t>也可以将crun 作为containerd 的底层容器运行时，通过containerd接入到K8S。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Shape 286"/>
          <p:cNvSpPr/>
          <p:nvPr>
            <p:ph type="sldImg"/>
          </p:nvPr>
        </p:nvSpPr>
        <p:spPr>
          <a:prstGeom prst="rect">
            <a:avLst/>
          </a:prstGeom>
        </p:spPr>
        <p:txBody>
          <a:bodyPr/>
          <a:lstStyle/>
          <a:p>
            <a:pPr/>
          </a:p>
        </p:txBody>
      </p:sp>
      <p:sp>
        <p:nvSpPr>
          <p:cNvPr id="287" name="Shape 287"/>
          <p:cNvSpPr/>
          <p:nvPr>
            <p:ph type="body" sz="quarter" idx="1"/>
          </p:nvPr>
        </p:nvSpPr>
        <p:spPr>
          <a:prstGeom prst="rect">
            <a:avLst/>
          </a:prstGeom>
        </p:spPr>
        <p:txBody>
          <a:bodyPr/>
          <a:lstStyle/>
          <a:p>
            <a:pPr defTabSz="914400">
              <a:lnSpc>
                <a:spcPct val="100000"/>
              </a:lnSpc>
              <a:defRPr sz="1400">
                <a:latin typeface="Arial"/>
                <a:ea typeface="Arial"/>
                <a:cs typeface="Arial"/>
                <a:sym typeface="Arial"/>
              </a:defRPr>
            </a:pPr>
            <a:r>
              <a:t>Summary :</a:t>
            </a:r>
          </a:p>
          <a:p>
            <a:pPr defTabSz="914400">
              <a:lnSpc>
                <a:spcPct val="100000"/>
              </a:lnSpc>
              <a:defRPr sz="1400">
                <a:latin typeface="Arial"/>
                <a:ea typeface="Arial"/>
                <a:cs typeface="Arial"/>
                <a:sym typeface="Arial"/>
              </a:defRPr>
            </a:pPr>
            <a:r>
              <a:t>crun 容器运行时可以启动基于 WebAssembly 的容器镜像。但它需要容器镜像上的 module.wasm.image/variant=compat-smart 注释来表明它是一个没有Guest OS的 WebAssembly 应用程序。</a:t>
            </a:r>
          </a:p>
          <a:p>
            <a:pPr defTabSz="914400">
              <a:lnSpc>
                <a:spcPct val="100000"/>
              </a:lnSpc>
              <a:defRPr sz="1400">
                <a:latin typeface="Arial"/>
                <a:ea typeface="Arial"/>
                <a:cs typeface="Arial"/>
                <a:sym typeface="Arial"/>
              </a:defRPr>
            </a:pPr>
          </a:p>
          <a:p>
            <a:pPr defTabSz="914400">
              <a:lnSpc>
                <a:spcPct val="100000"/>
              </a:lnSpc>
              <a:defRPr sz="1400">
                <a:latin typeface="Arial"/>
                <a:ea typeface="Arial"/>
                <a:cs typeface="Arial"/>
                <a:sym typeface="Arial"/>
              </a:defRPr>
            </a:pPr>
          </a:p>
          <a:p>
            <a:pPr defTabSz="914400">
              <a:lnSpc>
                <a:spcPct val="100000"/>
              </a:lnSpc>
              <a:defRPr sz="1400">
                <a:latin typeface="Arial"/>
                <a:ea typeface="Arial"/>
                <a:cs typeface="Arial"/>
                <a:sym typeface="Arial"/>
              </a:defRPr>
            </a:pPr>
            <a:r>
              <a:rPr u="sng">
                <a:solidFill>
                  <a:srgbClr val="0000FF"/>
                </a:solidFill>
                <a:uFill>
                  <a:solidFill>
                    <a:srgbClr val="0000FF"/>
                  </a:solidFill>
                </a:uFill>
                <a:hlinkClick r:id="rId3" invalidUrl="" action="" tgtFrame="" tooltip="" history="1" highlightClick="0" endSnd="0"/>
              </a:rPr>
              <a:t>https://wasmedge.org/book/zh/kubernetes/demo/wasi.html</a:t>
            </a:r>
          </a:p>
          <a:p>
            <a:pPr defTabSz="914400">
              <a:lnSpc>
                <a:spcPct val="100000"/>
              </a:lnSpc>
              <a:defRPr sz="1400">
                <a:latin typeface="Arial"/>
                <a:ea typeface="Arial"/>
                <a:cs typeface="Arial"/>
                <a:sym typeface="Arial"/>
              </a:defRPr>
            </a:pPr>
            <a:r>
              <a:rPr u="sng">
                <a:solidFill>
                  <a:srgbClr val="0000FF"/>
                </a:solidFill>
                <a:uFill>
                  <a:solidFill>
                    <a:srgbClr val="0000FF"/>
                  </a:solidFill>
                </a:uFill>
                <a:hlinkClick r:id="rId4" invalidUrl="" action="" tgtFrame="" tooltip="" history="1" highlightClick="0" endSnd="0"/>
              </a:rPr>
              <a:t>https://github.com/containers/crun/blob/main/docs/wasm-wasi-example.md</a:t>
            </a:r>
          </a:p>
          <a:p>
            <a:pPr defTabSz="914400">
              <a:lnSpc>
                <a:spcPct val="100000"/>
              </a:lnSpc>
              <a:defRPr sz="1400">
                <a:latin typeface="Arial"/>
                <a:ea typeface="Arial"/>
                <a:cs typeface="Arial"/>
                <a:sym typeface="Arial"/>
              </a:defRPr>
            </a:pPr>
          </a:p>
          <a:p>
            <a:pPr defTabSz="914400">
              <a:lnSpc>
                <a:spcPct val="100000"/>
              </a:lnSpc>
              <a:defRPr sz="1400">
                <a:latin typeface="Arial"/>
                <a:ea typeface="Arial"/>
                <a:cs typeface="Arial"/>
                <a:sym typeface="Arial"/>
              </a:defRPr>
            </a:pPr>
            <a:r>
              <a:t>简单描述下官方给出的执行方式，以WasmeEdge为例。</a:t>
            </a:r>
          </a:p>
          <a:p>
            <a:pPr defTabSz="914400">
              <a:lnSpc>
                <a:spcPct val="100000"/>
              </a:lnSpc>
              <a:defRPr sz="1400">
                <a:latin typeface="Arial"/>
                <a:ea typeface="Arial"/>
                <a:cs typeface="Arial"/>
                <a:sym typeface="Arial"/>
              </a:defRPr>
            </a:pPr>
          </a:p>
          <a:p>
            <a:pPr defTabSz="914400">
              <a:lnSpc>
                <a:spcPct val="100000"/>
              </a:lnSpc>
              <a:defRPr sz="1400">
                <a:latin typeface="Arial"/>
                <a:ea typeface="Arial"/>
                <a:cs typeface="Arial"/>
                <a:sym typeface="Arial"/>
              </a:defRPr>
            </a:pPr>
            <a:r>
              <a:t>在CRun中直接支持WASM Workload的优缺点：</a:t>
            </a:r>
          </a:p>
          <a:p>
            <a:pPr defTabSz="914400">
              <a:lnSpc>
                <a:spcPct val="100000"/>
              </a:lnSpc>
              <a:defRPr b="1" sz="1400">
                <a:latin typeface="Arial"/>
                <a:ea typeface="Arial"/>
                <a:cs typeface="Arial"/>
                <a:sym typeface="Arial"/>
              </a:defRPr>
            </a:pPr>
          </a:p>
          <a:p>
            <a:pPr defTabSz="914400">
              <a:lnSpc>
                <a:spcPct val="100000"/>
              </a:lnSpc>
              <a:defRPr b="1" sz="1400">
                <a:latin typeface="Arial"/>
                <a:ea typeface="Arial"/>
                <a:cs typeface="Arial"/>
                <a:sym typeface="Arial"/>
              </a:defRPr>
            </a:pPr>
            <a:r>
              <a:t>优点</a:t>
            </a:r>
          </a:p>
          <a:p>
            <a:pPr defTabSz="914400">
              <a:lnSpc>
                <a:spcPct val="100000"/>
              </a:lnSpc>
              <a:defRPr sz="1400">
                <a:latin typeface="Arial"/>
                <a:ea typeface="Arial"/>
                <a:cs typeface="Arial"/>
                <a:sym typeface="Arial"/>
              </a:defRPr>
            </a:pPr>
            <a:r>
              <a:t>1，CRun作为一个标准的OCI实现，可以直接对接到cri-o ,Containerd中，减少开发人员和运维人员的接入成本</a:t>
            </a:r>
          </a:p>
          <a:p>
            <a:pPr defTabSz="914400">
              <a:lnSpc>
                <a:spcPct val="100000"/>
              </a:lnSpc>
              <a:defRPr sz="1400">
                <a:latin typeface="Arial"/>
                <a:ea typeface="Arial"/>
                <a:cs typeface="Arial"/>
                <a:sym typeface="Arial"/>
              </a:defRPr>
            </a:pPr>
            <a:r>
              <a:t>2，在CRun中通过annotation标记是否WASM Workload，这样可以在一个节点上同时支持Linux Container和WASM Container的运行</a:t>
            </a:r>
          </a:p>
          <a:p>
            <a:pPr defTabSz="914400">
              <a:lnSpc>
                <a:spcPct val="100000"/>
              </a:lnSpc>
              <a:defRPr sz="1400">
                <a:latin typeface="Arial"/>
                <a:ea typeface="Arial"/>
                <a:cs typeface="Arial"/>
                <a:sym typeface="Arial"/>
              </a:defRPr>
            </a:pPr>
          </a:p>
          <a:p>
            <a:pPr defTabSz="914400">
              <a:lnSpc>
                <a:spcPct val="100000"/>
              </a:lnSpc>
              <a:defRPr b="1" sz="1400">
                <a:latin typeface="Arial"/>
                <a:ea typeface="Arial"/>
                <a:cs typeface="Arial"/>
                <a:sym typeface="Arial"/>
              </a:defRPr>
            </a:pPr>
            <a:r>
              <a:t>缺点</a:t>
            </a:r>
          </a:p>
          <a:p>
            <a:pPr defTabSz="914400">
              <a:lnSpc>
                <a:spcPct val="100000"/>
              </a:lnSpc>
              <a:defRPr b="1" sz="1400">
                <a:latin typeface="Arial"/>
                <a:ea typeface="Arial"/>
                <a:cs typeface="Arial"/>
                <a:sym typeface="Arial"/>
              </a:defRPr>
            </a:pPr>
          </a:p>
          <a:p>
            <a:pPr defTabSz="914400">
              <a:lnSpc>
                <a:spcPct val="100000"/>
              </a:lnSpc>
              <a:defRPr sz="1400">
                <a:latin typeface="Arial"/>
                <a:ea typeface="Arial"/>
                <a:cs typeface="Arial"/>
                <a:sym typeface="Arial"/>
              </a:defRPr>
            </a:pPr>
            <a:r>
              <a:t>1，Server-side WASM Runtime正处在早起发展中，更新频率较快；CRun 目前已经相对比较稳定…. 那么势必会导致：1，CRun并不会及时支持wasm runtime新加入的特性；</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Shape 317"/>
          <p:cNvSpPr/>
          <p:nvPr>
            <p:ph type="sldImg"/>
          </p:nvPr>
        </p:nvSpPr>
        <p:spPr>
          <a:prstGeom prst="rect">
            <a:avLst/>
          </a:prstGeom>
        </p:spPr>
        <p:txBody>
          <a:bodyPr/>
          <a:lstStyle/>
          <a:p>
            <a:pPr/>
          </a:p>
        </p:txBody>
      </p:sp>
      <p:sp>
        <p:nvSpPr>
          <p:cNvPr id="318" name="Shape 318"/>
          <p:cNvSpPr/>
          <p:nvPr>
            <p:ph type="body" sz="quarter" idx="1"/>
          </p:nvPr>
        </p:nvSpPr>
        <p:spPr>
          <a:prstGeom prst="rect">
            <a:avLst/>
          </a:prstGeom>
        </p:spPr>
        <p:txBody>
          <a:bodyPr/>
          <a:lstStyle/>
          <a:p>
            <a:pPr defTabSz="914400">
              <a:lnSpc>
                <a:spcPct val="100000"/>
              </a:lnSpc>
              <a:defRPr sz="1400">
                <a:latin typeface="Arial"/>
                <a:ea typeface="Arial"/>
                <a:cs typeface="Arial"/>
                <a:sym typeface="Arial"/>
              </a:defRPr>
            </a:pPr>
            <a:r>
              <a:t>Kubernetes 1.20 版开始废除了对 dockershim 的支持，改用 Containerd 作为默认的容器运行时。本文将介绍 Containerd 中的 “shim” 接口。</a:t>
            </a:r>
          </a:p>
          <a:p>
            <a:pPr defTabSz="914400">
              <a:lnSpc>
                <a:spcPct val="100000"/>
              </a:lnSpc>
              <a:defRPr sz="1400">
                <a:latin typeface="Arial"/>
                <a:ea typeface="Arial"/>
                <a:cs typeface="Arial"/>
                <a:sym typeface="Arial"/>
              </a:defRPr>
            </a:pPr>
          </a:p>
          <a:p>
            <a:pPr defTabSz="914400">
              <a:lnSpc>
                <a:spcPct val="100000"/>
              </a:lnSpc>
              <a:defRPr sz="1400">
                <a:latin typeface="Arial"/>
                <a:ea typeface="Arial"/>
                <a:cs typeface="Arial"/>
                <a:sym typeface="Arial"/>
              </a:defRPr>
            </a:pPr>
            <a:r>
              <a:t>每一个 Containerd 或 Docker 容器都有一个相应的 “shim” 守护进程，这个守护进程会提供一个 API，Containerd 使用该 API 来管理容器基本的生命周期（启动/停止），在容器中执行新的进程、调整 TTY 的大小以及与特定平台相关的其他操作。shim 还有一个作用是向 Containerd 报告容器的退出状态，在容器退出状态被 Containerd 收集之前，shim 会一直存在。这一点和僵尸进程很像，僵尸进程在被父进程回收之前会一直存在，只不过僵尸进程不会占用资源，而 shim 会占用资源。</a:t>
            </a:r>
          </a:p>
          <a:p>
            <a:pPr defTabSz="914400">
              <a:lnSpc>
                <a:spcPct val="100000"/>
              </a:lnSpc>
              <a:defRPr sz="1400">
                <a:latin typeface="Arial"/>
                <a:ea typeface="Arial"/>
                <a:cs typeface="Arial"/>
                <a:sym typeface="Arial"/>
              </a:defRPr>
            </a:pPr>
          </a:p>
          <a:p>
            <a:pPr defTabSz="914400">
              <a:lnSpc>
                <a:spcPct val="100000"/>
              </a:lnSpc>
              <a:defRPr sz="1400">
                <a:latin typeface="Arial"/>
                <a:ea typeface="Arial"/>
                <a:cs typeface="Arial"/>
                <a:sym typeface="Arial"/>
              </a:defRPr>
            </a:pPr>
            <a:r>
              <a:t>shim 将 Containerd 进程从容器的生命周期中分离出来，具体的做法是 runc 在创建和运行容器之后退出，并将 shim 作为容器的父进程，即使 Containerd 进程挂掉或者重启，也不会对容器造成任何影响。这样做的好处很明显，你可以高枕无忧地升级或者重启 Containerd，不会对运行中的容器产生任何影响。Docker 的 –live-restore 特征也实现了类似的功能。</a:t>
            </a:r>
          </a:p>
          <a:p>
            <a:pPr defTabSz="914400">
              <a:lnSpc>
                <a:spcPct val="100000"/>
              </a:lnSpc>
              <a:defRPr sz="1400">
                <a:latin typeface="Arial"/>
                <a:ea typeface="Arial"/>
                <a:cs typeface="Arial"/>
                <a:sym typeface="Arial"/>
              </a:defRPr>
            </a:pPr>
          </a:p>
          <a:p>
            <a:pPr defTabSz="914400">
              <a:lnSpc>
                <a:spcPct val="100000"/>
              </a:lnSpc>
              <a:defRPr sz="1400">
                <a:latin typeface="Arial"/>
                <a:ea typeface="Arial"/>
                <a:cs typeface="Arial"/>
                <a:sym typeface="Arial"/>
              </a:defRPr>
            </a:pPr>
          </a:p>
          <a:p>
            <a:pPr defTabSz="914400">
              <a:lnSpc>
                <a:spcPct val="100000"/>
              </a:lnSpc>
              <a:defRPr sz="1400">
                <a:latin typeface="Arial"/>
                <a:ea typeface="Arial"/>
                <a:cs typeface="Arial"/>
                <a:sym typeface="Arial"/>
              </a:defRPr>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Shape 348"/>
          <p:cNvSpPr/>
          <p:nvPr>
            <p:ph type="sldImg"/>
          </p:nvPr>
        </p:nvSpPr>
        <p:spPr>
          <a:prstGeom prst="rect">
            <a:avLst/>
          </a:prstGeom>
        </p:spPr>
        <p:txBody>
          <a:bodyPr/>
          <a:lstStyle/>
          <a:p>
            <a:pPr/>
          </a:p>
        </p:txBody>
      </p:sp>
      <p:sp>
        <p:nvSpPr>
          <p:cNvPr id="349" name="Shape 349"/>
          <p:cNvSpPr/>
          <p:nvPr>
            <p:ph type="body" sz="quarter" idx="1"/>
          </p:nvPr>
        </p:nvSpPr>
        <p:spPr>
          <a:prstGeom prst="rect">
            <a:avLst/>
          </a:prstGeom>
        </p:spPr>
        <p:txBody>
          <a:bodyPr/>
          <a:lstStyle>
            <a:lvl1pPr defTabSz="914400">
              <a:lnSpc>
                <a:spcPct val="100000"/>
              </a:lnSpc>
              <a:defRPr sz="1700">
                <a:latin typeface="Arial"/>
                <a:ea typeface="Arial"/>
                <a:cs typeface="Arial"/>
                <a:sym typeface="Arial"/>
              </a:defRPr>
            </a:lvl1pPr>
          </a:lstStyle>
          <a:p>
            <a:pPr/>
            <a:r>
              <a:t>Containerd\cri-o 等常用的cri runtime支持标准的OCI low-level runtime,所以通过在crun中增加对WASM的支持，即可完成kubernentes对wasm workload的支持。</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Bowl of salad with fried rice, boiled eggs, and chopsticks"/>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Bowl with salmon cakes, salad, and hummus "/>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Bowl of pappardelle pasta with parsley butter, roasted hazelnuts, and shaved parmesan chees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bowl of salad with fried rice, boiled eggs, and chopsticks"/>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_1">
    <p:spTree>
      <p:nvGrpSpPr>
        <p:cNvPr id="1" name=""/>
        <p:cNvGrpSpPr/>
        <p:nvPr/>
      </p:nvGrpSpPr>
      <p:grpSpPr>
        <a:xfrm>
          <a:off x="0" y="0"/>
          <a:ext cx="0" cy="0"/>
          <a:chOff x="0" y="0"/>
          <a:chExt cx="0" cy="0"/>
        </a:xfrm>
      </p:grpSpPr>
      <p:sp>
        <p:nvSpPr>
          <p:cNvPr id="149" name="Google Shape;9;p1"/>
          <p:cNvSpPr txBox="1"/>
          <p:nvPr/>
        </p:nvSpPr>
        <p:spPr>
          <a:xfrm>
            <a:off x="22114247" y="221223"/>
            <a:ext cx="2069634" cy="2413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l" defTabSz="2438400">
              <a:defRPr sz="1600">
                <a:solidFill>
                  <a:srgbClr val="FFFFFF"/>
                </a:solidFill>
                <a:latin typeface="Helvetica"/>
                <a:ea typeface="Helvetica"/>
                <a:cs typeface="Helvetica"/>
                <a:sym typeface="Helvetica"/>
              </a:defRPr>
            </a:lvl1pPr>
          </a:lstStyle>
          <a:p>
            <a:pPr/>
            <a:r>
              <a:t>© 2023 Thoughtworks </a:t>
            </a:r>
          </a:p>
        </p:txBody>
      </p:sp>
      <p:sp>
        <p:nvSpPr>
          <p:cNvPr id="150" name="Title Text"/>
          <p:cNvSpPr txBox="1"/>
          <p:nvPr>
            <p:ph type="title"/>
          </p:nvPr>
        </p:nvSpPr>
        <p:spPr>
          <a:xfrm>
            <a:off x="983999" y="975197"/>
            <a:ext cx="22416004" cy="1527206"/>
          </a:xfrm>
          <a:prstGeom prst="rect">
            <a:avLst/>
          </a:prstGeom>
        </p:spPr>
        <p:txBody>
          <a:bodyPr lIns="0" tIns="0" rIns="0" bIns="0"/>
          <a:lstStyle>
            <a:lvl1pPr defTabSz="2438400">
              <a:lnSpc>
                <a:spcPct val="100000"/>
              </a:lnSpc>
              <a:defRPr b="0" spc="0" sz="7400">
                <a:latin typeface="Helvetica"/>
                <a:ea typeface="Helvetica"/>
                <a:cs typeface="Helvetica"/>
                <a:sym typeface="Helvetica"/>
              </a:defRPr>
            </a:lvl1pPr>
          </a:lstStyle>
          <a:p>
            <a:pPr/>
            <a:r>
              <a:t>Title Text</a:t>
            </a:r>
          </a:p>
        </p:txBody>
      </p:sp>
      <p:sp>
        <p:nvSpPr>
          <p:cNvPr id="151" name="Body Level One…"/>
          <p:cNvSpPr txBox="1"/>
          <p:nvPr>
            <p:ph type="body" idx="1"/>
          </p:nvPr>
        </p:nvSpPr>
        <p:spPr>
          <a:xfrm>
            <a:off x="983999" y="2841863"/>
            <a:ext cx="22416004" cy="9110405"/>
          </a:xfrm>
          <a:prstGeom prst="rect">
            <a:avLst/>
          </a:prstGeom>
        </p:spPr>
        <p:txBody>
          <a:bodyPr lIns="0" tIns="0" rIns="0" bIns="0"/>
          <a:lstStyle>
            <a:lvl1pPr marL="993775" indent="-866775" defTabSz="2438400">
              <a:lnSpc>
                <a:spcPct val="115000"/>
              </a:lnSpc>
              <a:spcBef>
                <a:spcPts val="0"/>
              </a:spcBef>
              <a:buClr>
                <a:srgbClr val="000000"/>
              </a:buClr>
              <a:buSzPts val="4200"/>
              <a:buFont typeface="Helvetica"/>
              <a:buChar char="●"/>
              <a:defRPr sz="4200">
                <a:latin typeface="Helvetica"/>
                <a:ea typeface="Helvetica"/>
                <a:cs typeface="Helvetica"/>
                <a:sym typeface="Helvetica"/>
              </a:defRPr>
            </a:lvl1pPr>
            <a:lvl2pPr marL="1676400" indent="-1066800" defTabSz="2438400">
              <a:lnSpc>
                <a:spcPct val="115000"/>
              </a:lnSpc>
              <a:spcBef>
                <a:spcPts val="0"/>
              </a:spcBef>
              <a:buClr>
                <a:srgbClr val="000000"/>
              </a:buClr>
              <a:buSzPts val="4200"/>
              <a:buFont typeface="Helvetica"/>
              <a:buChar char="○"/>
              <a:defRPr sz="4200">
                <a:latin typeface="Helvetica"/>
                <a:ea typeface="Helvetica"/>
                <a:cs typeface="Helvetica"/>
                <a:sym typeface="Helvetica"/>
              </a:defRPr>
            </a:lvl2pPr>
            <a:lvl3pPr marL="2133600" indent="-1066800" defTabSz="2438400">
              <a:lnSpc>
                <a:spcPct val="115000"/>
              </a:lnSpc>
              <a:spcBef>
                <a:spcPts val="0"/>
              </a:spcBef>
              <a:buClr>
                <a:srgbClr val="000000"/>
              </a:buClr>
              <a:buSzPts val="4200"/>
              <a:buFont typeface="Helvetica"/>
              <a:buChar char="■"/>
              <a:defRPr sz="4200">
                <a:latin typeface="Helvetica"/>
                <a:ea typeface="Helvetica"/>
                <a:cs typeface="Helvetica"/>
                <a:sym typeface="Helvetica"/>
              </a:defRPr>
            </a:lvl3pPr>
            <a:lvl4pPr marL="2590800" indent="-1066800" defTabSz="2438400">
              <a:lnSpc>
                <a:spcPct val="115000"/>
              </a:lnSpc>
              <a:spcBef>
                <a:spcPts val="0"/>
              </a:spcBef>
              <a:buClr>
                <a:srgbClr val="000000"/>
              </a:buClr>
              <a:buSzPts val="4200"/>
              <a:buFont typeface="Helvetica"/>
              <a:buChar char="●"/>
              <a:defRPr sz="4200">
                <a:latin typeface="Helvetica"/>
                <a:ea typeface="Helvetica"/>
                <a:cs typeface="Helvetica"/>
                <a:sym typeface="Helvetica"/>
              </a:defRPr>
            </a:lvl4pPr>
            <a:lvl5pPr indent="-1066800" defTabSz="2438400">
              <a:lnSpc>
                <a:spcPct val="115000"/>
              </a:lnSpc>
              <a:spcBef>
                <a:spcPts val="0"/>
              </a:spcBef>
              <a:buClr>
                <a:srgbClr val="000000"/>
              </a:buClr>
              <a:buSzPts val="4200"/>
              <a:buFont typeface="Helvetica"/>
              <a:buChar char="○"/>
              <a:defRPr sz="4200">
                <a:latin typeface="Helvetica"/>
                <a:ea typeface="Helvetica"/>
                <a:cs typeface="Helvetica"/>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152" name="Slide Number"/>
          <p:cNvSpPr txBox="1"/>
          <p:nvPr>
            <p:ph type="sldNum" sz="quarter" idx="2"/>
          </p:nvPr>
        </p:nvSpPr>
        <p:spPr>
          <a:xfrm>
            <a:off x="23273601" y="12563847"/>
            <a:ext cx="782821" cy="792395"/>
          </a:xfrm>
          <a:prstGeom prst="rect">
            <a:avLst/>
          </a:prstGeom>
        </p:spPr>
        <p:txBody>
          <a:bodyPr lIns="243797" tIns="243797" rIns="243797" bIns="243797" anchor="ctr">
            <a:normAutofit fontScale="100000" lnSpcReduction="0"/>
          </a:bodyPr>
          <a:lstStyle>
            <a:lvl1pPr algn="r" defTabSz="2438400">
              <a:defRPr sz="2000">
                <a:solidFill>
                  <a:srgbClr val="999999"/>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2">
    <p:bg>
      <p:bgPr>
        <a:solidFill>
          <a:srgbClr val="003D4F"/>
        </a:solidFill>
      </p:bgPr>
    </p:bg>
    <p:spTree>
      <p:nvGrpSpPr>
        <p:cNvPr id="1" name=""/>
        <p:cNvGrpSpPr/>
        <p:nvPr/>
      </p:nvGrpSpPr>
      <p:grpSpPr>
        <a:xfrm>
          <a:off x="0" y="0"/>
          <a:ext cx="0" cy="0"/>
          <a:chOff x="0" y="0"/>
          <a:chExt cx="0" cy="0"/>
        </a:xfrm>
      </p:grpSpPr>
      <p:sp>
        <p:nvSpPr>
          <p:cNvPr id="159" name="Google Shape;9;p1"/>
          <p:cNvSpPr txBox="1"/>
          <p:nvPr/>
        </p:nvSpPr>
        <p:spPr>
          <a:xfrm>
            <a:off x="21720309" y="276540"/>
            <a:ext cx="2126474" cy="2413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l" defTabSz="2438400">
              <a:defRPr sz="1600">
                <a:solidFill>
                  <a:srgbClr val="FFFFFF"/>
                </a:solidFill>
                <a:latin typeface="Helvetica"/>
                <a:ea typeface="Helvetica"/>
                <a:cs typeface="Helvetica"/>
                <a:sym typeface="Helvetica"/>
              </a:defRPr>
            </a:lvl1pPr>
          </a:lstStyle>
          <a:p>
            <a:pPr/>
            <a:r>
              <a:t>© 2023 Thoughtworks </a:t>
            </a:r>
          </a:p>
        </p:txBody>
      </p:sp>
      <p:pic>
        <p:nvPicPr>
          <p:cNvPr id="160" name="Google Shape;17;p3" descr="Google Shape;17;p3"/>
          <p:cNvPicPr>
            <a:picLocks noChangeAspect="1"/>
          </p:cNvPicPr>
          <p:nvPr/>
        </p:nvPicPr>
        <p:blipFill>
          <a:blip r:embed="rId2">
            <a:extLst/>
          </a:blip>
          <a:stretch>
            <a:fillRect/>
          </a:stretch>
        </p:blipFill>
        <p:spPr>
          <a:xfrm>
            <a:off x="983989" y="11444123"/>
            <a:ext cx="4223422" cy="681403"/>
          </a:xfrm>
          <a:prstGeom prst="rect">
            <a:avLst/>
          </a:prstGeom>
          <a:ln w="12700">
            <a:miter lim="400000"/>
          </a:ln>
        </p:spPr>
      </p:pic>
      <p:sp>
        <p:nvSpPr>
          <p:cNvPr id="161" name="Title Text"/>
          <p:cNvSpPr txBox="1"/>
          <p:nvPr>
            <p:ph type="title"/>
          </p:nvPr>
        </p:nvSpPr>
        <p:spPr>
          <a:xfrm>
            <a:off x="983999" y="975197"/>
            <a:ext cx="22568800" cy="10468804"/>
          </a:xfrm>
          <a:prstGeom prst="rect">
            <a:avLst/>
          </a:prstGeom>
        </p:spPr>
        <p:txBody>
          <a:bodyPr lIns="0" tIns="0" rIns="0" bIns="0" anchor="ctr"/>
          <a:lstStyle>
            <a:lvl1pPr defTabSz="2438400">
              <a:lnSpc>
                <a:spcPct val="100000"/>
              </a:lnSpc>
              <a:defRPr b="0" spc="0" sz="8400">
                <a:solidFill>
                  <a:srgbClr val="EDF1F3"/>
                </a:solidFill>
                <a:latin typeface="Helvetica"/>
                <a:ea typeface="Helvetica"/>
                <a:cs typeface="Helvetica"/>
                <a:sym typeface="Helvetica"/>
              </a:defRPr>
            </a:lvl1pPr>
          </a:lstStyle>
          <a:p>
            <a:pPr/>
            <a:r>
              <a:t>Title Text</a:t>
            </a:r>
          </a:p>
        </p:txBody>
      </p:sp>
      <p:sp>
        <p:nvSpPr>
          <p:cNvPr id="162" name="Slide Number"/>
          <p:cNvSpPr txBox="1"/>
          <p:nvPr>
            <p:ph type="sldNum" sz="quarter" idx="2"/>
          </p:nvPr>
        </p:nvSpPr>
        <p:spPr>
          <a:xfrm>
            <a:off x="23273601" y="12563847"/>
            <a:ext cx="782821" cy="792395"/>
          </a:xfrm>
          <a:prstGeom prst="rect">
            <a:avLst/>
          </a:prstGeom>
        </p:spPr>
        <p:txBody>
          <a:bodyPr lIns="243797" tIns="243797" rIns="243797" bIns="243797" anchor="ctr">
            <a:normAutofit fontScale="100000" lnSpcReduction="0"/>
          </a:bodyPr>
          <a:lstStyle>
            <a:lvl1pPr algn="r" defTabSz="2438400">
              <a:defRPr sz="2000">
                <a:solidFill>
                  <a:srgbClr val="999999"/>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Avocados and limes"/>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Bowl with salmon cakes, salad, and hummus"/>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Bowl of pappardelle pasta with parsley butter, roasted hazelnuts, and shaved parmesan cheese"/>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tif"/><Relationship Id="rId3" Type="http://schemas.openxmlformats.org/officeDocument/2006/relationships/image" Target="../media/image4.tif"/><Relationship Id="rId4" Type="http://schemas.openxmlformats.org/officeDocument/2006/relationships/image" Target="../media/image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1.tif"/><Relationship Id="rId4" Type="http://schemas.openxmlformats.org/officeDocument/2006/relationships/image" Target="../media/image5.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1.tif"/><Relationship Id="rId4" Type="http://schemas.openxmlformats.org/officeDocument/2006/relationships/image" Target="../media/image4.tif"/><Relationship Id="rId5" Type="http://schemas.openxmlformats.org/officeDocument/2006/relationships/image" Target="../media/image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1.tif"/><Relationship Id="rId4" Type="http://schemas.openxmlformats.org/officeDocument/2006/relationships/image" Target="../media/image15.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1.tif"/><Relationship Id="rId4" Type="http://schemas.openxmlformats.org/officeDocument/2006/relationships/image" Target="../media/image6.tif"/><Relationship Id="rId5" Type="http://schemas.openxmlformats.org/officeDocument/2006/relationships/image" Target="../media/image7.tif"/><Relationship Id="rId6" Type="http://schemas.openxmlformats.org/officeDocument/2006/relationships/image" Target="../media/image15.png"/><Relationship Id="rId7" Type="http://schemas.openxmlformats.org/officeDocument/2006/relationships/image" Target="../media/image16.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1.tif"/></Relationships>

</file>

<file path=ppt/slides/_rels/slide1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1.tif"/><Relationship Id="rId4" Type="http://schemas.openxmlformats.org/officeDocument/2006/relationships/image" Target="../media/image17.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tif"/><Relationship Id="rId4" Type="http://schemas.openxmlformats.org/officeDocument/2006/relationships/image" Target="../media/image18.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tif"/><Relationship Id="rId4" Type="http://schemas.openxmlformats.org/officeDocument/2006/relationships/image" Target="../media/image8.png"/><Relationship Id="rId5" Type="http://schemas.openxmlformats.org/officeDocument/2006/relationships/image" Target="../media/image8.t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tif"/><Relationship Id="rId4" Type="http://schemas.openxmlformats.org/officeDocument/2006/relationships/image" Target="../media/image4.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tif"/></Relationships>

</file>

<file path=ppt/slides/_rels/slide2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tif"/><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1.tif"/><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1.tif"/><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1.tif"/><Relationship Id="rId4" Type="http://schemas.openxmlformats.org/officeDocument/2006/relationships/image" Target="../media/image27.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8.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1.tif"/><Relationship Id="rId4" Type="http://schemas.openxmlformats.org/officeDocument/2006/relationships/image" Target="../media/image29.png"/><Relationship Id="rId5" Type="http://schemas.openxmlformats.org/officeDocument/2006/relationships/image" Target="../media/image30.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1.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9.tif"/></Relationships>

</file>

<file path=ppt/slides/_rels/slide2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2.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3.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 Id="rId3" Type="http://schemas.openxmlformats.org/officeDocument/2006/relationships/image" Target="../media/image1.tif"/><Relationship Id="rId4" Type="http://schemas.openxmlformats.org/officeDocument/2006/relationships/image" Target="../media/image2.png"/><Relationship Id="rId5" Type="http://schemas.openxmlformats.org/officeDocument/2006/relationships/image" Target="../media/image3.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5.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6.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1.tif"/></Relationships>

</file>

<file path=ppt/slides/_rels/slide3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tif"/></Relationships>

</file>

<file path=ppt/slides/_rels/slide34.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7.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1.tif"/><Relationship Id="rId4" Type="http://schemas.openxmlformats.org/officeDocument/2006/relationships/image" Target="../media/image4.png"/><Relationship Id="rId5" Type="http://schemas.openxmlformats.org/officeDocument/2006/relationships/image" Target="../media/image5.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1.tif"/><Relationship Id="rId4" Type="http://schemas.openxmlformats.org/officeDocument/2006/relationships/image" Target="../media/image6.png"/><Relationship Id="rId5" Type="http://schemas.openxmlformats.org/officeDocument/2006/relationships/image" Target="../media/image2.tif"/><Relationship Id="rId6" Type="http://schemas.openxmlformats.org/officeDocument/2006/relationships/image" Target="../media/image7.png"/><Relationship Id="rId7" Type="http://schemas.openxmlformats.org/officeDocument/2006/relationships/image" Target="../media/image3.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1.tif"/><Relationship Id="rId4" Type="http://schemas.openxmlformats.org/officeDocument/2006/relationships/image" Target="../media/image4.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1.tif"/><Relationship Id="rId4" Type="http://schemas.openxmlformats.org/officeDocument/2006/relationships/image" Target="../media/image4.tif"/><Relationship Id="rId5" Type="http://schemas.openxmlformats.org/officeDocument/2006/relationships/image" Target="../media/image8.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1.tif"/><Relationship Id="rId4" Type="http://schemas.openxmlformats.org/officeDocument/2006/relationships/image" Target="../media/image9.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1.tif"/><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Google Shape;76;p17"/>
          <p:cNvSpPr txBox="1"/>
          <p:nvPr>
            <p:ph type="title"/>
          </p:nvPr>
        </p:nvSpPr>
        <p:spPr>
          <a:xfrm>
            <a:off x="847036" y="4052034"/>
            <a:ext cx="21662268" cy="2505715"/>
          </a:xfrm>
          <a:prstGeom prst="rect">
            <a:avLst/>
          </a:prstGeom>
        </p:spPr>
        <p:txBody>
          <a:bodyPr/>
          <a:lstStyle>
            <a:lvl1pPr>
              <a:defRPr sz="11200">
                <a:solidFill>
                  <a:srgbClr val="E8BC5B"/>
                </a:solidFill>
              </a:defRPr>
            </a:lvl1pPr>
          </a:lstStyle>
          <a:p>
            <a:pPr/>
            <a:r>
              <a:t>云原生WASM</a:t>
            </a:r>
          </a:p>
        </p:txBody>
      </p:sp>
      <p:sp>
        <p:nvSpPr>
          <p:cNvPr id="172" name="Google Shape;77;p17"/>
          <p:cNvSpPr txBox="1"/>
          <p:nvPr>
            <p:ph type="sldNum" sz="quarter" idx="4294967295"/>
          </p:nvPr>
        </p:nvSpPr>
        <p:spPr>
          <a:xfrm>
            <a:off x="23414864" y="12563847"/>
            <a:ext cx="641558" cy="792395"/>
          </a:xfrm>
          <a:prstGeom prst="rect">
            <a:avLst/>
          </a:prstGeom>
          <a:extLst>
            <a:ext uri="{C572A759-6A51-4108-AA02-DFA0A04FC94B}">
              <ma14:wrappingTextBoxFlag xmlns:ma14="http://schemas.microsoft.com/office/mac/drawingml/2011/main" val="1"/>
            </a:ext>
          </a:extLst>
        </p:spPr>
        <p:txBody>
          <a:bodyPr lIns="243797" tIns="243797" rIns="243797" bIns="243797" anchor="ctr">
            <a:normAutofit fontScale="100000" lnSpcReduction="0"/>
          </a:bodyPr>
          <a:lstStyle>
            <a:lvl1pPr algn="r" defTabSz="2438400">
              <a:defRPr sz="2000">
                <a:solidFill>
                  <a:srgbClr val="999999"/>
                </a:solidFill>
                <a:latin typeface="Helvetica"/>
                <a:ea typeface="Helvetica"/>
                <a:cs typeface="Helvetica"/>
                <a:sym typeface="Helvetica"/>
              </a:defRPr>
            </a:lvl1pPr>
          </a:lstStyle>
          <a:p>
            <a:pPr/>
            <a:fld id="{86CB4B4D-7CA3-9044-876B-883B54F8677D}" type="slidenum"/>
          </a:p>
        </p:txBody>
      </p:sp>
      <p:sp>
        <p:nvSpPr>
          <p:cNvPr id="173" name="Rectangle 3"/>
          <p:cNvSpPr txBox="1"/>
          <p:nvPr/>
        </p:nvSpPr>
        <p:spPr>
          <a:xfrm>
            <a:off x="1119145" y="6925894"/>
            <a:ext cx="1628141" cy="87884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lvl1pPr algn="l" defTabSz="2438400">
              <a:defRPr sz="3600">
                <a:solidFill>
                  <a:srgbClr val="E8BC5B"/>
                </a:solidFill>
                <a:latin typeface="Arial"/>
                <a:ea typeface="Arial"/>
                <a:cs typeface="Arial"/>
                <a:sym typeface="Arial"/>
              </a:defRPr>
            </a:lvl1pPr>
          </a:lstStyle>
          <a:p>
            <a:pPr/>
            <a:r>
              <a:t>刘振伟</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163C4D"/>
        </a:solidFill>
      </p:bgPr>
    </p:bg>
    <p:spTree>
      <p:nvGrpSpPr>
        <p:cNvPr id="1" name=""/>
        <p:cNvGrpSpPr/>
        <p:nvPr/>
      </p:nvGrpSpPr>
      <p:grpSpPr>
        <a:xfrm>
          <a:off x="0" y="0"/>
          <a:ext cx="0" cy="0"/>
          <a:chOff x="0" y="0"/>
          <a:chExt cx="0" cy="0"/>
        </a:xfrm>
      </p:grpSpPr>
      <p:sp>
        <p:nvSpPr>
          <p:cNvPr id="289" name="Containerd"/>
          <p:cNvSpPr/>
          <p:nvPr/>
        </p:nvSpPr>
        <p:spPr>
          <a:xfrm>
            <a:off x="9429674" y="5121731"/>
            <a:ext cx="4397545" cy="3386668"/>
          </a:xfrm>
          <a:prstGeom prst="roundRect">
            <a:avLst>
              <a:gd name="adj" fmla="val 5691"/>
            </a:avLst>
          </a:prstGeom>
          <a:ln w="12700">
            <a:solidFill>
              <a:srgbClr val="E8BC5C"/>
            </a:solidFill>
          </a:ln>
          <a:extLst>
            <a:ext uri="{C572A759-6A51-4108-AA02-DFA0A04FC94B}">
              <ma14:wrappingTextBoxFlag xmlns:ma14="http://schemas.microsoft.com/office/mac/drawingml/2011/main" val="1"/>
            </a:ext>
          </a:extLst>
        </p:spPr>
        <p:txBody>
          <a:bodyPr lIns="0" tIns="0" rIns="0" bIns="0"/>
          <a:lstStyle>
            <a:lvl1pPr defTabSz="2438400">
              <a:defRPr sz="2000">
                <a:solidFill>
                  <a:srgbClr val="E8BC5C"/>
                </a:solidFill>
                <a:latin typeface="Arial"/>
                <a:ea typeface="Arial"/>
                <a:cs typeface="Arial"/>
                <a:sym typeface="Arial"/>
              </a:defRPr>
            </a:lvl1pPr>
          </a:lstStyle>
          <a:p>
            <a:pPr/>
            <a:r>
              <a:t>Containerd</a:t>
            </a:r>
          </a:p>
        </p:txBody>
      </p:sp>
      <p:pic>
        <p:nvPicPr>
          <p:cNvPr id="290" name="Image" descr="Image"/>
          <p:cNvPicPr>
            <a:picLocks noChangeAspect="1"/>
          </p:cNvPicPr>
          <p:nvPr/>
        </p:nvPicPr>
        <p:blipFill>
          <a:blip r:embed="rId2">
            <a:extLst/>
          </a:blip>
          <a:stretch>
            <a:fillRect/>
          </a:stretch>
        </p:blipFill>
        <p:spPr>
          <a:xfrm>
            <a:off x="25723918" y="8247433"/>
            <a:ext cx="14063809" cy="3545252"/>
          </a:xfrm>
          <a:prstGeom prst="rect">
            <a:avLst/>
          </a:prstGeom>
          <a:ln w="12700">
            <a:miter lim="400000"/>
          </a:ln>
        </p:spPr>
      </p:pic>
      <p:sp>
        <p:nvSpPr>
          <p:cNvPr id="291" name="Google Shape;90;p19"/>
          <p:cNvSpPr txBox="1"/>
          <p:nvPr/>
        </p:nvSpPr>
        <p:spPr>
          <a:xfrm>
            <a:off x="509545" y="329402"/>
            <a:ext cx="20475812" cy="89356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gn="l" defTabSz="2438400">
              <a:defRPr sz="4800">
                <a:solidFill>
                  <a:srgbClr val="E8BC5B"/>
                </a:solidFill>
                <a:latin typeface="NotoSansSC-Bold"/>
                <a:ea typeface="NotoSansSC-Bold"/>
                <a:cs typeface="NotoSansSC-Bold"/>
                <a:sym typeface="NotoSansSC-Bold"/>
              </a:defRPr>
            </a:lvl1pPr>
          </a:lstStyle>
          <a:p>
            <a:pPr/>
            <a:r>
              <a:t>在High-level Container Runtime中支持WASM（Containerd-Shim）</a:t>
            </a:r>
          </a:p>
        </p:txBody>
      </p:sp>
      <p:sp>
        <p:nvSpPr>
          <p:cNvPr id="292" name="K8S"/>
          <p:cNvSpPr/>
          <p:nvPr/>
        </p:nvSpPr>
        <p:spPr>
          <a:xfrm>
            <a:off x="2734365" y="6130162"/>
            <a:ext cx="2394313" cy="1369805"/>
          </a:xfrm>
          <a:prstGeom prst="rect">
            <a:avLst/>
          </a:prstGeom>
          <a:ln w="12700">
            <a:solidFill>
              <a:srgbClr val="E8BC5C"/>
            </a:solidFill>
          </a:ln>
          <a:extLst>
            <a:ext uri="{C572A759-6A51-4108-AA02-DFA0A04FC94B}">
              <ma14:wrappingTextBoxFlag xmlns:ma14="http://schemas.microsoft.com/office/mac/drawingml/2011/main" val="1"/>
            </a:ext>
          </a:extLst>
        </p:spPr>
        <p:txBody>
          <a:bodyPr lIns="0" tIns="0" rIns="0" bIns="0"/>
          <a:lstStyle>
            <a:lvl1pPr defTabSz="2438400">
              <a:defRPr sz="2000">
                <a:solidFill>
                  <a:srgbClr val="E8BC5B"/>
                </a:solidFill>
                <a:latin typeface="NotoSansSC-Regular"/>
                <a:ea typeface="NotoSansSC-Regular"/>
                <a:cs typeface="NotoSansSC-Regular"/>
                <a:sym typeface="NotoSansSC-Regular"/>
              </a:defRPr>
            </a:lvl1pPr>
          </a:lstStyle>
          <a:p>
            <a:pPr/>
            <a:r>
              <a:t>K8S</a:t>
            </a:r>
          </a:p>
        </p:txBody>
      </p:sp>
      <p:pic>
        <p:nvPicPr>
          <p:cNvPr id="293" name="Image" descr="Image"/>
          <p:cNvPicPr>
            <a:picLocks noChangeAspect="1"/>
          </p:cNvPicPr>
          <p:nvPr/>
        </p:nvPicPr>
        <p:blipFill>
          <a:blip r:embed="rId3">
            <a:extLst/>
          </a:blip>
          <a:stretch>
            <a:fillRect/>
          </a:stretch>
        </p:blipFill>
        <p:spPr>
          <a:xfrm>
            <a:off x="3562713" y="6660994"/>
            <a:ext cx="737617" cy="714566"/>
          </a:xfrm>
          <a:prstGeom prst="rect">
            <a:avLst/>
          </a:prstGeom>
          <a:ln w="12700">
            <a:miter lim="400000"/>
          </a:ln>
        </p:spPr>
      </p:pic>
      <p:sp>
        <p:nvSpPr>
          <p:cNvPr id="294" name="Line"/>
          <p:cNvSpPr/>
          <p:nvPr/>
        </p:nvSpPr>
        <p:spPr>
          <a:xfrm>
            <a:off x="5138981" y="6815065"/>
            <a:ext cx="4288857" cy="1"/>
          </a:xfrm>
          <a:prstGeom prst="line">
            <a:avLst/>
          </a:prstGeom>
          <a:ln w="25400">
            <a:solidFill>
              <a:srgbClr val="E8BC5C"/>
            </a:solidFill>
            <a:tail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295" name="Line"/>
          <p:cNvSpPr/>
          <p:nvPr/>
        </p:nvSpPr>
        <p:spPr>
          <a:xfrm>
            <a:off x="3931521" y="4186701"/>
            <a:ext cx="1" cy="1929653"/>
          </a:xfrm>
          <a:prstGeom prst="line">
            <a:avLst/>
          </a:prstGeom>
          <a:ln w="25400">
            <a:solidFill>
              <a:srgbClr val="E8BC5C"/>
            </a:solidFill>
            <a:tail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296" name="Pod Spec"/>
          <p:cNvSpPr txBox="1"/>
          <p:nvPr/>
        </p:nvSpPr>
        <p:spPr>
          <a:xfrm>
            <a:off x="4055480" y="4954421"/>
            <a:ext cx="1114153"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2000">
                <a:solidFill>
                  <a:srgbClr val="E8BC5C"/>
                </a:solidFill>
                <a:latin typeface="NotoSansSC-Regular"/>
                <a:ea typeface="NotoSansSC-Regular"/>
                <a:cs typeface="NotoSansSC-Regular"/>
                <a:sym typeface="NotoSansSC-Regular"/>
              </a:defRPr>
            </a:lvl1pPr>
          </a:lstStyle>
          <a:p>
            <a:pPr/>
            <a:r>
              <a:t>Pod Spec</a:t>
            </a:r>
          </a:p>
        </p:txBody>
      </p:sp>
      <p:sp>
        <p:nvSpPr>
          <p:cNvPr id="297" name="CRI Request"/>
          <p:cNvSpPr txBox="1"/>
          <p:nvPr/>
        </p:nvSpPr>
        <p:spPr>
          <a:xfrm>
            <a:off x="6296102" y="6250545"/>
            <a:ext cx="1466752"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2000">
                <a:solidFill>
                  <a:srgbClr val="E8BC5C"/>
                </a:solidFill>
                <a:latin typeface="NotoSansSC-Regular"/>
                <a:ea typeface="NotoSansSC-Regular"/>
                <a:cs typeface="NotoSansSC-Regular"/>
                <a:sym typeface="NotoSansSC-Regular"/>
              </a:defRPr>
            </a:lvl1pPr>
          </a:lstStyle>
          <a:p>
            <a:pPr/>
            <a:r>
              <a:t>CRI Request</a:t>
            </a:r>
          </a:p>
        </p:txBody>
      </p:sp>
      <p:sp>
        <p:nvSpPr>
          <p:cNvPr id="298" name="CRI"/>
          <p:cNvSpPr txBox="1"/>
          <p:nvPr/>
        </p:nvSpPr>
        <p:spPr>
          <a:xfrm>
            <a:off x="6610539" y="7040917"/>
            <a:ext cx="450131"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2000">
                <a:solidFill>
                  <a:srgbClr val="E8BC5C"/>
                </a:solidFill>
                <a:latin typeface="NotoSansSC-Regular"/>
                <a:ea typeface="NotoSansSC-Regular"/>
                <a:cs typeface="NotoSansSC-Regular"/>
                <a:sym typeface="NotoSansSC-Regular"/>
              </a:defRPr>
            </a:lvl1pPr>
          </a:lstStyle>
          <a:p>
            <a:pPr/>
            <a:r>
              <a:t>CRI</a:t>
            </a:r>
          </a:p>
        </p:txBody>
      </p:sp>
      <p:sp>
        <p:nvSpPr>
          <p:cNvPr id="299" name="OCI  Spec From…"/>
          <p:cNvSpPr/>
          <p:nvPr/>
        </p:nvSpPr>
        <p:spPr>
          <a:xfrm>
            <a:off x="9867736" y="6553121"/>
            <a:ext cx="2684607" cy="1369805"/>
          </a:xfrm>
          <a:prstGeom prst="rect">
            <a:avLst/>
          </a:prstGeom>
          <a:ln w="12700">
            <a:solidFill>
              <a:srgbClr val="E8BC5C"/>
            </a:solidFill>
          </a:ln>
          <a:extLst>
            <a:ext uri="{C572A759-6A51-4108-AA02-DFA0A04FC94B}">
              <ma14:wrappingTextBoxFlag xmlns:ma14="http://schemas.microsoft.com/office/mac/drawingml/2011/main" val="1"/>
            </a:ext>
          </a:extLst>
        </p:spPr>
        <p:txBody>
          <a:bodyPr lIns="0" tIns="0" rIns="0" bIns="0" anchor="ctr"/>
          <a:lstStyle/>
          <a:p>
            <a:pPr defTabSz="2438400">
              <a:defRPr>
                <a:solidFill>
                  <a:srgbClr val="E8BC5B"/>
                </a:solidFill>
                <a:latin typeface="NotoSansSC-Regular"/>
                <a:ea typeface="NotoSansSC-Regular"/>
                <a:cs typeface="NotoSansSC-Regular"/>
                <a:sym typeface="NotoSansSC-Regular"/>
              </a:defRPr>
            </a:pPr>
            <a:r>
              <a:t>OCI  Spec From</a:t>
            </a:r>
          </a:p>
          <a:p>
            <a:pPr defTabSz="2438400">
              <a:defRPr>
                <a:solidFill>
                  <a:srgbClr val="E8BC5B"/>
                </a:solidFill>
                <a:latin typeface="NotoSansSC-Regular"/>
                <a:ea typeface="NotoSansSC-Regular"/>
                <a:cs typeface="NotoSansSC-Regular"/>
                <a:sym typeface="NotoSansSC-Regular"/>
              </a:defRPr>
            </a:pPr>
            <a:r>
              <a:t>CRI Request</a:t>
            </a:r>
          </a:p>
        </p:txBody>
      </p:sp>
      <p:pic>
        <p:nvPicPr>
          <p:cNvPr id="300" name="Image" descr="Image"/>
          <p:cNvPicPr>
            <a:picLocks noChangeAspect="1"/>
          </p:cNvPicPr>
          <p:nvPr/>
        </p:nvPicPr>
        <p:blipFill>
          <a:blip r:embed="rId4">
            <a:extLst/>
          </a:blip>
          <a:stretch>
            <a:fillRect/>
          </a:stretch>
        </p:blipFill>
        <p:spPr>
          <a:xfrm>
            <a:off x="26410685" y="8416477"/>
            <a:ext cx="6849563" cy="6813701"/>
          </a:xfrm>
          <a:prstGeom prst="rect">
            <a:avLst/>
          </a:prstGeom>
          <a:ln w="12700">
            <a:miter lim="400000"/>
          </a:ln>
        </p:spPr>
      </p:pic>
      <p:sp>
        <p:nvSpPr>
          <p:cNvPr id="301" name="Low-level Container runtime…"/>
          <p:cNvSpPr/>
          <p:nvPr/>
        </p:nvSpPr>
        <p:spPr>
          <a:xfrm>
            <a:off x="18128215" y="6130162"/>
            <a:ext cx="3521420" cy="1369805"/>
          </a:xfrm>
          <a:prstGeom prst="rect">
            <a:avLst/>
          </a:prstGeom>
          <a:ln w="12700">
            <a:solidFill>
              <a:srgbClr val="E8BC5C"/>
            </a:solidFill>
          </a:ln>
          <a:extLst>
            <a:ext uri="{C572A759-6A51-4108-AA02-DFA0A04FC94B}">
              <ma14:wrappingTextBoxFlag xmlns:ma14="http://schemas.microsoft.com/office/mac/drawingml/2011/main" val="1"/>
            </a:ext>
          </a:extLst>
        </p:spPr>
        <p:txBody>
          <a:bodyPr lIns="0" tIns="0" rIns="0" bIns="0" anchor="ctr"/>
          <a:lstStyle/>
          <a:p>
            <a:pPr defTabSz="2438400">
              <a:defRPr sz="2000">
                <a:solidFill>
                  <a:srgbClr val="E8BC5B"/>
                </a:solidFill>
                <a:latin typeface="NotoSansSC-Regular"/>
                <a:ea typeface="NotoSansSC-Regular"/>
                <a:cs typeface="NotoSansSC-Regular"/>
                <a:sym typeface="NotoSansSC-Regular"/>
              </a:defRPr>
            </a:pPr>
            <a:r>
              <a:t>Low-level Container runtime</a:t>
            </a:r>
          </a:p>
          <a:p>
            <a:pPr defTabSz="2438400">
              <a:defRPr sz="2000">
                <a:solidFill>
                  <a:srgbClr val="E8BC5B"/>
                </a:solidFill>
                <a:latin typeface="NotoSansSC-Regular"/>
                <a:ea typeface="NotoSansSC-Regular"/>
                <a:cs typeface="NotoSansSC-Regular"/>
                <a:sym typeface="NotoSansSC-Regular"/>
              </a:defRPr>
            </a:pPr>
            <a:r>
              <a:t>(runc/crun/kata)</a:t>
            </a:r>
          </a:p>
        </p:txBody>
      </p:sp>
      <p:sp>
        <p:nvSpPr>
          <p:cNvPr id="302" name="Line"/>
          <p:cNvSpPr/>
          <p:nvPr/>
        </p:nvSpPr>
        <p:spPr>
          <a:xfrm>
            <a:off x="13835684" y="6815065"/>
            <a:ext cx="4288856" cy="1"/>
          </a:xfrm>
          <a:prstGeom prst="line">
            <a:avLst/>
          </a:prstGeom>
          <a:ln w="25400">
            <a:solidFill>
              <a:srgbClr val="E8BC5C"/>
            </a:solidFill>
            <a:custDash>
              <a:ds d="200000" sp="200000"/>
            </a:custDash>
            <a:miter lim="400000"/>
            <a:tail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303" name="OCI"/>
          <p:cNvSpPr txBox="1"/>
          <p:nvPr/>
        </p:nvSpPr>
        <p:spPr>
          <a:xfrm>
            <a:off x="15722342" y="7040917"/>
            <a:ext cx="464270"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2000">
                <a:solidFill>
                  <a:srgbClr val="E8BC5C"/>
                </a:solidFill>
                <a:latin typeface="NotoSansSC-Regular"/>
                <a:ea typeface="NotoSansSC-Regular"/>
                <a:cs typeface="NotoSansSC-Regular"/>
                <a:sym typeface="NotoSansSC-Regular"/>
              </a:defRPr>
            </a:lvl1pPr>
          </a:lstStyle>
          <a:p>
            <a:pPr/>
            <a:r>
              <a:t>OCI</a:t>
            </a:r>
          </a:p>
        </p:txBody>
      </p:sp>
      <p:sp>
        <p:nvSpPr>
          <p:cNvPr id="304" name="OCI Spec"/>
          <p:cNvSpPr txBox="1"/>
          <p:nvPr/>
        </p:nvSpPr>
        <p:spPr>
          <a:xfrm>
            <a:off x="15375937" y="6245800"/>
            <a:ext cx="1113781"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2000">
                <a:solidFill>
                  <a:srgbClr val="E8BC5C"/>
                </a:solidFill>
                <a:latin typeface="NotoSansSC-Regular"/>
                <a:ea typeface="NotoSansSC-Regular"/>
                <a:cs typeface="NotoSansSC-Regular"/>
                <a:sym typeface="NotoSansSC-Regular"/>
              </a:defRPr>
            </a:lvl1pPr>
          </a:lstStyle>
          <a:p>
            <a:pPr/>
            <a:r>
              <a:t>OCI Spec</a:t>
            </a:r>
          </a:p>
        </p:txBody>
      </p:sp>
      <p:sp>
        <p:nvSpPr>
          <p:cNvPr id="305" name="Container"/>
          <p:cNvSpPr/>
          <p:nvPr/>
        </p:nvSpPr>
        <p:spPr>
          <a:xfrm>
            <a:off x="18456512" y="9485135"/>
            <a:ext cx="2864825" cy="680699"/>
          </a:xfrm>
          <a:custGeom>
            <a:avLst/>
            <a:gdLst/>
            <a:ahLst/>
            <a:cxnLst>
              <a:cxn ang="0">
                <a:pos x="wd2" y="hd2"/>
              </a:cxn>
              <a:cxn ang="5400000">
                <a:pos x="wd2" y="hd2"/>
              </a:cxn>
              <a:cxn ang="10800000">
                <a:pos x="wd2" y="hd2"/>
              </a:cxn>
              <a:cxn ang="16200000">
                <a:pos x="wd2" y="hd2"/>
              </a:cxn>
            </a:cxnLst>
            <a:rect l="0" t="0" r="r" b="b"/>
            <a:pathLst>
              <a:path w="19679" h="21600" fill="norm" stroke="1"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003D4F"/>
          </a:solidFill>
          <a:ln w="12700">
            <a:solidFill>
              <a:srgbClr val="E8BC5C"/>
            </a:solidFill>
          </a:ln>
          <a:extLst>
            <a:ext uri="{C572A759-6A51-4108-AA02-DFA0A04FC94B}">
              <ma14:wrappingTextBoxFlag xmlns:ma14="http://schemas.microsoft.com/office/mac/drawingml/2011/main" val="1"/>
            </a:ext>
          </a:extLst>
        </p:spPr>
        <p:txBody>
          <a:bodyPr lIns="0" tIns="0" rIns="0" bIns="0" anchor="ctr"/>
          <a:lstStyle>
            <a:lvl1pPr defTabSz="2438400">
              <a:defRPr sz="2000">
                <a:solidFill>
                  <a:srgbClr val="E8BC5C"/>
                </a:solidFill>
                <a:latin typeface="NotoSansSC-Regular"/>
                <a:ea typeface="NotoSansSC-Regular"/>
                <a:cs typeface="NotoSansSC-Regular"/>
                <a:sym typeface="NotoSansSC-Regular"/>
              </a:defRPr>
            </a:lvl1pPr>
          </a:lstStyle>
          <a:p>
            <a:pPr/>
            <a:r>
              <a:t>Container</a:t>
            </a:r>
          </a:p>
        </p:txBody>
      </p:sp>
      <p:sp>
        <p:nvSpPr>
          <p:cNvPr id="306" name="Line"/>
          <p:cNvSpPr/>
          <p:nvPr/>
        </p:nvSpPr>
        <p:spPr>
          <a:xfrm>
            <a:off x="19888925" y="7515261"/>
            <a:ext cx="1" cy="2059262"/>
          </a:xfrm>
          <a:prstGeom prst="line">
            <a:avLst/>
          </a:prstGeom>
          <a:ln w="25400">
            <a:solidFill>
              <a:srgbClr val="E8BC5C"/>
            </a:solidFill>
            <a:custDash>
              <a:ds d="200000" sp="200000"/>
            </a:custDash>
            <a:miter lim="400000"/>
            <a:tail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307" name="WASM"/>
          <p:cNvSpPr/>
          <p:nvPr/>
        </p:nvSpPr>
        <p:spPr>
          <a:xfrm>
            <a:off x="13300408" y="3182897"/>
            <a:ext cx="2541985" cy="1905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617" y="0"/>
                </a:moveTo>
                <a:cubicBezTo>
                  <a:pt x="1647" y="0"/>
                  <a:pt x="860" y="1050"/>
                  <a:pt x="860" y="2344"/>
                </a:cubicBezTo>
                <a:lnTo>
                  <a:pt x="860" y="7416"/>
                </a:lnTo>
                <a:lnTo>
                  <a:pt x="0" y="21600"/>
                </a:lnTo>
                <a:lnTo>
                  <a:pt x="3814" y="11642"/>
                </a:lnTo>
                <a:lnTo>
                  <a:pt x="19843" y="11642"/>
                </a:lnTo>
                <a:cubicBezTo>
                  <a:pt x="20813" y="11642"/>
                  <a:pt x="21600" y="10592"/>
                  <a:pt x="21600" y="9297"/>
                </a:cubicBezTo>
                <a:lnTo>
                  <a:pt x="21600" y="2344"/>
                </a:lnTo>
                <a:cubicBezTo>
                  <a:pt x="21600" y="1050"/>
                  <a:pt x="20813" y="0"/>
                  <a:pt x="19843" y="0"/>
                </a:cubicBezTo>
                <a:lnTo>
                  <a:pt x="2617" y="0"/>
                </a:lnTo>
                <a:close/>
              </a:path>
            </a:pathLst>
          </a:custGeom>
          <a:ln w="25400">
            <a:solidFill>
              <a:srgbClr val="F2617B"/>
            </a:solidFill>
            <a:custDash>
              <a:ds d="200000" sp="200000"/>
            </a:custDash>
            <a:miter lim="400000"/>
          </a:ln>
          <a:extLst>
            <a:ext uri="{C572A759-6A51-4108-AA02-DFA0A04FC94B}">
              <ma14:wrappingTextBoxFlag xmlns:ma14="http://schemas.microsoft.com/office/mac/drawingml/2011/main" val="1"/>
            </a:ext>
          </a:extLst>
        </p:spPr>
        <p:txBody>
          <a:bodyPr lIns="0" tIns="0" rIns="0" bIns="0" anchor="ctr"/>
          <a:lstStyle>
            <a:lvl1pPr defTabSz="2438400">
              <a:defRPr sz="2600">
                <a:solidFill>
                  <a:srgbClr val="F2617B"/>
                </a:solidFill>
                <a:latin typeface="NotoSansSC-Regular"/>
                <a:ea typeface="NotoSansSC-Regular"/>
                <a:cs typeface="NotoSansSC-Regular"/>
                <a:sym typeface="NotoSansSC-Regular"/>
              </a:defRPr>
            </a:lvl1pPr>
          </a:lstStyle>
          <a:p>
            <a:pPr/>
            <a:r>
              <a:t>WASM</a:t>
            </a:r>
          </a:p>
        </p:txBody>
      </p:sp>
      <p:sp>
        <p:nvSpPr>
          <p:cNvPr id="308" name="Google Shape;90;p19"/>
          <p:cNvSpPr txBox="1"/>
          <p:nvPr/>
        </p:nvSpPr>
        <p:spPr>
          <a:xfrm>
            <a:off x="7258525" y="11376545"/>
            <a:ext cx="9866950" cy="893564"/>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2438400">
              <a:defRPr sz="2800">
                <a:solidFill>
                  <a:srgbClr val="E8BC5B"/>
                </a:solidFill>
                <a:latin typeface="NotoSansSC-Regular"/>
                <a:ea typeface="NotoSansSC-Regular"/>
                <a:cs typeface="NotoSansSC-Regular"/>
                <a:sym typeface="NotoSansSC-Regular"/>
              </a:defRPr>
            </a:lvl1pPr>
          </a:lstStyle>
          <a:p>
            <a:pPr/>
            <a:r>
              <a:t>通过新增contianerd-shim支持WASM workload</a:t>
            </a:r>
          </a:p>
        </p:txBody>
      </p:sp>
      <p:sp>
        <p:nvSpPr>
          <p:cNvPr id="309" name="Shim"/>
          <p:cNvSpPr txBox="1"/>
          <p:nvPr/>
        </p:nvSpPr>
        <p:spPr>
          <a:xfrm>
            <a:off x="13096682" y="6688666"/>
            <a:ext cx="591395"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2000">
                <a:solidFill>
                  <a:srgbClr val="E8BC5C"/>
                </a:solidFill>
                <a:latin typeface="NotoSansSC-Regular"/>
                <a:ea typeface="NotoSansSC-Regular"/>
                <a:cs typeface="NotoSansSC-Regular"/>
                <a:sym typeface="NotoSansSC-Regular"/>
              </a:defRPr>
            </a:lvl1pPr>
          </a:lstStyle>
          <a:p>
            <a:pPr/>
            <a:r>
              <a:t>Shim</a:t>
            </a:r>
          </a:p>
        </p:txBody>
      </p:sp>
      <p:sp>
        <p:nvSpPr>
          <p:cNvPr id="310" name="Line"/>
          <p:cNvSpPr/>
          <p:nvPr/>
        </p:nvSpPr>
        <p:spPr>
          <a:xfrm flipV="1">
            <a:off x="13000353" y="5135545"/>
            <a:ext cx="1" cy="3377176"/>
          </a:xfrm>
          <a:prstGeom prst="line">
            <a:avLst/>
          </a:prstGeom>
          <a:ln w="12700">
            <a:solidFill>
              <a:srgbClr val="E8BC5C"/>
            </a:solidFill>
          </a:ln>
        </p:spPr>
        <p:txBody>
          <a:bodyPr lIns="121917" tIns="121917" rIns="121917" bIns="121917"/>
          <a:lstStyle/>
          <a:p>
            <a:pPr algn="l" defTabSz="2438400">
              <a:defRPr sz="3600">
                <a:solidFill>
                  <a:srgbClr val="000000"/>
                </a:solidFill>
                <a:latin typeface="Arial"/>
                <a:ea typeface="Arial"/>
                <a:cs typeface="Arial"/>
                <a:sym typeface="Arial"/>
              </a:defRPr>
            </a:pP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163C4D"/>
        </a:solidFill>
      </p:bgPr>
    </p:bg>
    <p:spTree>
      <p:nvGrpSpPr>
        <p:cNvPr id="1" name=""/>
        <p:cNvGrpSpPr/>
        <p:nvPr/>
      </p:nvGrpSpPr>
      <p:grpSpPr>
        <a:xfrm>
          <a:off x="0" y="0"/>
          <a:ext cx="0" cy="0"/>
          <a:chOff x="0" y="0"/>
          <a:chExt cx="0" cy="0"/>
        </a:xfrm>
      </p:grpSpPr>
      <p:sp>
        <p:nvSpPr>
          <p:cNvPr id="312" name="Google Shape;90;p19"/>
          <p:cNvSpPr txBox="1"/>
          <p:nvPr>
            <p:ph type="title"/>
          </p:nvPr>
        </p:nvSpPr>
        <p:spPr>
          <a:xfrm>
            <a:off x="9431976" y="12141696"/>
            <a:ext cx="5520047" cy="893563"/>
          </a:xfrm>
          <a:prstGeom prst="rect">
            <a:avLst/>
          </a:prstGeom>
        </p:spPr>
        <p:txBody>
          <a:bodyPr/>
          <a:lstStyle>
            <a:lvl1pPr>
              <a:defRPr sz="4800">
                <a:solidFill>
                  <a:srgbClr val="E8BC5B"/>
                </a:solidFill>
              </a:defRPr>
            </a:lvl1pPr>
          </a:lstStyle>
          <a:p>
            <a:pPr/>
            <a:r>
              <a:t>Containerd整体架构</a:t>
            </a:r>
          </a:p>
        </p:txBody>
      </p:sp>
      <p:pic>
        <p:nvPicPr>
          <p:cNvPr id="313" name="Image" descr="Image"/>
          <p:cNvPicPr>
            <a:picLocks noChangeAspect="1"/>
          </p:cNvPicPr>
          <p:nvPr/>
        </p:nvPicPr>
        <p:blipFill>
          <a:blip r:embed="rId3">
            <a:extLst/>
          </a:blip>
          <a:stretch>
            <a:fillRect/>
          </a:stretch>
        </p:blipFill>
        <p:spPr>
          <a:xfrm>
            <a:off x="25723918" y="8247433"/>
            <a:ext cx="14063809" cy="3545252"/>
          </a:xfrm>
          <a:prstGeom prst="rect">
            <a:avLst/>
          </a:prstGeom>
          <a:ln w="12700">
            <a:miter lim="400000"/>
          </a:ln>
        </p:spPr>
      </p:pic>
      <p:sp>
        <p:nvSpPr>
          <p:cNvPr id="314" name="Google Shape;90;p19"/>
          <p:cNvSpPr txBox="1"/>
          <p:nvPr/>
        </p:nvSpPr>
        <p:spPr>
          <a:xfrm>
            <a:off x="509545" y="329402"/>
            <a:ext cx="17718335" cy="89356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gn="l" defTabSz="2438400">
              <a:defRPr sz="4800">
                <a:solidFill>
                  <a:srgbClr val="E8BC5B"/>
                </a:solidFill>
                <a:latin typeface="NotoSansSC-Bold"/>
                <a:ea typeface="NotoSansSC-Bold"/>
                <a:cs typeface="NotoSansSC-Bold"/>
                <a:sym typeface="NotoSansSC-Bold"/>
              </a:defRPr>
            </a:lvl1pPr>
          </a:lstStyle>
          <a:p>
            <a:pPr/>
            <a:r>
              <a:t>Contained</a:t>
            </a:r>
          </a:p>
        </p:txBody>
      </p:sp>
      <p:pic>
        <p:nvPicPr>
          <p:cNvPr id="315" name="Image" descr="Image"/>
          <p:cNvPicPr>
            <a:picLocks noChangeAspect="1"/>
          </p:cNvPicPr>
          <p:nvPr/>
        </p:nvPicPr>
        <p:blipFill>
          <a:blip r:embed="rId4">
            <a:extLst/>
          </a:blip>
          <a:stretch>
            <a:fillRect/>
          </a:stretch>
        </p:blipFill>
        <p:spPr>
          <a:xfrm>
            <a:off x="3082187" y="1313139"/>
            <a:ext cx="17718335" cy="10738384"/>
          </a:xfrm>
          <a:prstGeom prst="rect">
            <a:avLst/>
          </a:prstGeom>
          <a:ln w="12700">
            <a:miter lim="400000"/>
          </a:ln>
        </p:spPr>
      </p:pic>
      <p:sp>
        <p:nvSpPr>
          <p:cNvPr id="316" name="Rectangle"/>
          <p:cNvSpPr/>
          <p:nvPr/>
        </p:nvSpPr>
        <p:spPr>
          <a:xfrm>
            <a:off x="15466882" y="8358840"/>
            <a:ext cx="5452313" cy="1439361"/>
          </a:xfrm>
          <a:prstGeom prst="rect">
            <a:avLst/>
          </a:prstGeom>
          <a:ln w="63500">
            <a:solidFill>
              <a:srgbClr val="FF2600"/>
            </a:solidFill>
          </a:ln>
        </p:spPr>
        <p:txBody>
          <a:bodyPr lIns="0" tIns="0" rIns="0" bIns="0"/>
          <a:lstStyle/>
          <a:p>
            <a:pPr algn="l" defTabSz="2438400">
              <a:defRPr sz="3600">
                <a:solidFill>
                  <a:srgbClr val="000000"/>
                </a:solidFill>
                <a:latin typeface="Arial"/>
                <a:ea typeface="Arial"/>
                <a:cs typeface="Arial"/>
                <a:sym typeface="Arial"/>
              </a:defRPr>
            </a:pP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163C4D"/>
        </a:solidFill>
      </p:bgPr>
    </p:bg>
    <p:spTree>
      <p:nvGrpSpPr>
        <p:cNvPr id="1" name=""/>
        <p:cNvGrpSpPr/>
        <p:nvPr/>
      </p:nvGrpSpPr>
      <p:grpSpPr>
        <a:xfrm>
          <a:off x="0" y="0"/>
          <a:ext cx="0" cy="0"/>
          <a:chOff x="0" y="0"/>
          <a:chExt cx="0" cy="0"/>
        </a:xfrm>
      </p:grpSpPr>
      <p:sp>
        <p:nvSpPr>
          <p:cNvPr id="320" name="High-level Container Runtime…"/>
          <p:cNvSpPr/>
          <p:nvPr/>
        </p:nvSpPr>
        <p:spPr>
          <a:xfrm>
            <a:off x="7832695" y="5028277"/>
            <a:ext cx="3552264" cy="3386668"/>
          </a:xfrm>
          <a:prstGeom prst="roundRect">
            <a:avLst>
              <a:gd name="adj" fmla="val 5691"/>
            </a:avLst>
          </a:prstGeom>
          <a:ln w="12700">
            <a:solidFill>
              <a:srgbClr val="E8BC5C"/>
            </a:solidFill>
          </a:ln>
          <a:extLst>
            <a:ext uri="{C572A759-6A51-4108-AA02-DFA0A04FC94B}">
              <ma14:wrappingTextBoxFlag xmlns:ma14="http://schemas.microsoft.com/office/mac/drawingml/2011/main" val="1"/>
            </a:ext>
          </a:extLst>
        </p:spPr>
        <p:txBody>
          <a:bodyPr lIns="0" tIns="0" rIns="0" bIns="0"/>
          <a:lstStyle/>
          <a:p>
            <a:pPr defTabSz="2438400">
              <a:defRPr sz="2000">
                <a:solidFill>
                  <a:srgbClr val="E8BC5C"/>
                </a:solidFill>
                <a:latin typeface="Arial"/>
                <a:ea typeface="Arial"/>
                <a:cs typeface="Arial"/>
                <a:sym typeface="Arial"/>
              </a:defRPr>
            </a:pPr>
            <a:r>
              <a:t>High-level Container Runtime</a:t>
            </a:r>
          </a:p>
          <a:p>
            <a:pPr defTabSz="2438400">
              <a:defRPr sz="2000">
                <a:solidFill>
                  <a:srgbClr val="E8BC5C"/>
                </a:solidFill>
                <a:latin typeface="Arial"/>
                <a:ea typeface="Arial"/>
                <a:cs typeface="Arial"/>
                <a:sym typeface="Arial"/>
              </a:defRPr>
            </a:pPr>
            <a:r>
              <a:t>(CRI runtime)  </a:t>
            </a:r>
          </a:p>
          <a:p>
            <a:pPr defTabSz="2438400">
              <a:defRPr sz="2000">
                <a:solidFill>
                  <a:srgbClr val="E8BC5C"/>
                </a:solidFill>
                <a:latin typeface="Arial"/>
                <a:ea typeface="Arial"/>
                <a:cs typeface="Arial"/>
                <a:sym typeface="Arial"/>
              </a:defRPr>
            </a:pPr>
            <a:r>
              <a:t>(containerd)</a:t>
            </a:r>
          </a:p>
        </p:txBody>
      </p:sp>
      <p:pic>
        <p:nvPicPr>
          <p:cNvPr id="321" name="Image" descr="Image"/>
          <p:cNvPicPr>
            <a:picLocks noChangeAspect="1"/>
          </p:cNvPicPr>
          <p:nvPr/>
        </p:nvPicPr>
        <p:blipFill>
          <a:blip r:embed="rId3">
            <a:extLst/>
          </a:blip>
          <a:stretch>
            <a:fillRect/>
          </a:stretch>
        </p:blipFill>
        <p:spPr>
          <a:xfrm>
            <a:off x="25723918" y="8247433"/>
            <a:ext cx="14063809" cy="3545252"/>
          </a:xfrm>
          <a:prstGeom prst="rect">
            <a:avLst/>
          </a:prstGeom>
          <a:ln w="12700">
            <a:miter lim="400000"/>
          </a:ln>
        </p:spPr>
      </p:pic>
      <p:sp>
        <p:nvSpPr>
          <p:cNvPr id="322" name="Google Shape;90;p19"/>
          <p:cNvSpPr txBox="1"/>
          <p:nvPr/>
        </p:nvSpPr>
        <p:spPr>
          <a:xfrm>
            <a:off x="509545" y="329402"/>
            <a:ext cx="17718335" cy="89356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1" indent="0" algn="l" defTabSz="2438400">
              <a:defRPr sz="4800">
                <a:solidFill>
                  <a:srgbClr val="E8BC5B"/>
                </a:solidFill>
                <a:latin typeface="NotoSansSC-Bold"/>
                <a:ea typeface="NotoSansSC-Bold"/>
                <a:cs typeface="NotoSansSC-Bold"/>
                <a:sym typeface="NotoSansSC-Bold"/>
              </a:defRPr>
            </a:pPr>
            <a:r>
              <a:t>Containerd创建WASM Workload流程</a:t>
            </a:r>
          </a:p>
        </p:txBody>
      </p:sp>
      <p:sp>
        <p:nvSpPr>
          <p:cNvPr id="323" name="K8S"/>
          <p:cNvSpPr/>
          <p:nvPr/>
        </p:nvSpPr>
        <p:spPr>
          <a:xfrm>
            <a:off x="1137386" y="6036709"/>
            <a:ext cx="2394312" cy="1369805"/>
          </a:xfrm>
          <a:prstGeom prst="rect">
            <a:avLst/>
          </a:prstGeom>
          <a:ln w="12700">
            <a:solidFill>
              <a:srgbClr val="E8BC5C"/>
            </a:solidFill>
          </a:ln>
          <a:extLst>
            <a:ext uri="{C572A759-6A51-4108-AA02-DFA0A04FC94B}">
              <ma14:wrappingTextBoxFlag xmlns:ma14="http://schemas.microsoft.com/office/mac/drawingml/2011/main" val="1"/>
            </a:ext>
          </a:extLst>
        </p:spPr>
        <p:txBody>
          <a:bodyPr lIns="0" tIns="0" rIns="0" bIns="0"/>
          <a:lstStyle>
            <a:lvl1pPr defTabSz="2438400">
              <a:defRPr sz="2000">
                <a:solidFill>
                  <a:srgbClr val="E8BC5B"/>
                </a:solidFill>
                <a:latin typeface="Arial"/>
                <a:ea typeface="Arial"/>
                <a:cs typeface="Arial"/>
                <a:sym typeface="Arial"/>
              </a:defRPr>
            </a:lvl1pPr>
          </a:lstStyle>
          <a:p>
            <a:pPr/>
            <a:r>
              <a:t>K8S</a:t>
            </a:r>
          </a:p>
        </p:txBody>
      </p:sp>
      <p:pic>
        <p:nvPicPr>
          <p:cNvPr id="324" name="Image" descr="Image"/>
          <p:cNvPicPr>
            <a:picLocks noChangeAspect="1"/>
          </p:cNvPicPr>
          <p:nvPr/>
        </p:nvPicPr>
        <p:blipFill>
          <a:blip r:embed="rId4">
            <a:extLst/>
          </a:blip>
          <a:stretch>
            <a:fillRect/>
          </a:stretch>
        </p:blipFill>
        <p:spPr>
          <a:xfrm>
            <a:off x="1965734" y="6567540"/>
            <a:ext cx="737616" cy="714566"/>
          </a:xfrm>
          <a:prstGeom prst="rect">
            <a:avLst/>
          </a:prstGeom>
          <a:ln w="12700">
            <a:miter lim="400000"/>
          </a:ln>
        </p:spPr>
      </p:pic>
      <p:sp>
        <p:nvSpPr>
          <p:cNvPr id="325" name="Line"/>
          <p:cNvSpPr/>
          <p:nvPr/>
        </p:nvSpPr>
        <p:spPr>
          <a:xfrm>
            <a:off x="3542002" y="6721611"/>
            <a:ext cx="4288856" cy="1"/>
          </a:xfrm>
          <a:prstGeom prst="line">
            <a:avLst/>
          </a:prstGeom>
          <a:ln w="25400">
            <a:solidFill>
              <a:srgbClr val="E8BC5C"/>
            </a:solidFill>
            <a:tail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326" name="Line"/>
          <p:cNvSpPr/>
          <p:nvPr/>
        </p:nvSpPr>
        <p:spPr>
          <a:xfrm flipH="1">
            <a:off x="2334541" y="4603279"/>
            <a:ext cx="1" cy="1419621"/>
          </a:xfrm>
          <a:prstGeom prst="line">
            <a:avLst/>
          </a:prstGeom>
          <a:ln w="25400">
            <a:solidFill>
              <a:srgbClr val="E8BC5C"/>
            </a:solidFill>
            <a:tail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327" name="Pod Spec"/>
          <p:cNvSpPr txBox="1"/>
          <p:nvPr/>
        </p:nvSpPr>
        <p:spPr>
          <a:xfrm>
            <a:off x="2630241" y="5024019"/>
            <a:ext cx="1114153" cy="2837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2000">
                <a:solidFill>
                  <a:srgbClr val="E8BC5C"/>
                </a:solidFill>
                <a:latin typeface="Arial"/>
                <a:ea typeface="Arial"/>
                <a:cs typeface="Arial"/>
                <a:sym typeface="Arial"/>
              </a:defRPr>
            </a:lvl1pPr>
          </a:lstStyle>
          <a:p>
            <a:pPr/>
            <a:r>
              <a:t>Pod Spec</a:t>
            </a:r>
          </a:p>
        </p:txBody>
      </p:sp>
      <p:sp>
        <p:nvSpPr>
          <p:cNvPr id="328" name="CRI Request"/>
          <p:cNvSpPr txBox="1"/>
          <p:nvPr/>
        </p:nvSpPr>
        <p:spPr>
          <a:xfrm>
            <a:off x="4653737" y="6156337"/>
            <a:ext cx="1466752" cy="28379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2000">
                <a:solidFill>
                  <a:srgbClr val="E8BC5C"/>
                </a:solidFill>
                <a:latin typeface="Arial"/>
                <a:ea typeface="Arial"/>
                <a:cs typeface="Arial"/>
                <a:sym typeface="Arial"/>
              </a:defRPr>
            </a:lvl1pPr>
          </a:lstStyle>
          <a:p>
            <a:pPr/>
            <a:r>
              <a:t>CRI Request</a:t>
            </a:r>
          </a:p>
        </p:txBody>
      </p:sp>
      <p:sp>
        <p:nvSpPr>
          <p:cNvPr id="329" name="CRI"/>
          <p:cNvSpPr txBox="1"/>
          <p:nvPr/>
        </p:nvSpPr>
        <p:spPr>
          <a:xfrm>
            <a:off x="4981929" y="6947463"/>
            <a:ext cx="450131" cy="2837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2000">
                <a:solidFill>
                  <a:srgbClr val="E8BC5C"/>
                </a:solidFill>
                <a:latin typeface="Arial"/>
                <a:ea typeface="Arial"/>
                <a:cs typeface="Arial"/>
                <a:sym typeface="Arial"/>
              </a:defRPr>
            </a:lvl1pPr>
          </a:lstStyle>
          <a:p>
            <a:pPr/>
            <a:r>
              <a:t>CRI</a:t>
            </a:r>
          </a:p>
        </p:txBody>
      </p:sp>
      <p:sp>
        <p:nvSpPr>
          <p:cNvPr id="330" name="OCI  Spec From…"/>
          <p:cNvSpPr/>
          <p:nvPr/>
        </p:nvSpPr>
        <p:spPr>
          <a:xfrm>
            <a:off x="8270757" y="6459667"/>
            <a:ext cx="2864826" cy="1369806"/>
          </a:xfrm>
          <a:prstGeom prst="rect">
            <a:avLst/>
          </a:prstGeom>
          <a:ln w="12700">
            <a:solidFill>
              <a:srgbClr val="E8BC5C"/>
            </a:solidFill>
          </a:ln>
          <a:extLst>
            <a:ext uri="{C572A759-6A51-4108-AA02-DFA0A04FC94B}">
              <ma14:wrappingTextBoxFlag xmlns:ma14="http://schemas.microsoft.com/office/mac/drawingml/2011/main" val="1"/>
            </a:ext>
          </a:extLst>
        </p:spPr>
        <p:txBody>
          <a:bodyPr lIns="0" tIns="0" rIns="0" bIns="0" anchor="ctr"/>
          <a:lstStyle/>
          <a:p>
            <a:pPr defTabSz="2438400">
              <a:defRPr sz="2000">
                <a:solidFill>
                  <a:srgbClr val="E8BC5B"/>
                </a:solidFill>
                <a:latin typeface="Arial"/>
                <a:ea typeface="Arial"/>
                <a:cs typeface="Arial"/>
                <a:sym typeface="Arial"/>
              </a:defRPr>
            </a:pPr>
            <a:r>
              <a:t>OCI  Spec From</a:t>
            </a:r>
          </a:p>
          <a:p>
            <a:pPr defTabSz="2438400">
              <a:defRPr sz="2000">
                <a:solidFill>
                  <a:srgbClr val="E8BC5B"/>
                </a:solidFill>
                <a:latin typeface="Arial"/>
                <a:ea typeface="Arial"/>
                <a:cs typeface="Arial"/>
                <a:sym typeface="Arial"/>
              </a:defRPr>
            </a:pPr>
            <a:r>
              <a:t>CRI Request</a:t>
            </a:r>
          </a:p>
        </p:txBody>
      </p:sp>
      <p:pic>
        <p:nvPicPr>
          <p:cNvPr id="331" name="Image" descr="Image"/>
          <p:cNvPicPr>
            <a:picLocks noChangeAspect="1"/>
          </p:cNvPicPr>
          <p:nvPr/>
        </p:nvPicPr>
        <p:blipFill>
          <a:blip r:embed="rId5">
            <a:extLst/>
          </a:blip>
          <a:stretch>
            <a:fillRect/>
          </a:stretch>
        </p:blipFill>
        <p:spPr>
          <a:xfrm>
            <a:off x="26410685" y="8416477"/>
            <a:ext cx="6849563" cy="6813701"/>
          </a:xfrm>
          <a:prstGeom prst="rect">
            <a:avLst/>
          </a:prstGeom>
          <a:ln w="12700">
            <a:miter lim="400000"/>
          </a:ln>
        </p:spPr>
      </p:pic>
      <p:sp>
        <p:nvSpPr>
          <p:cNvPr id="332" name="Low-level Container runtime…"/>
          <p:cNvSpPr/>
          <p:nvPr/>
        </p:nvSpPr>
        <p:spPr>
          <a:xfrm>
            <a:off x="17926622" y="7402286"/>
            <a:ext cx="3881671" cy="963380"/>
          </a:xfrm>
          <a:prstGeom prst="rect">
            <a:avLst/>
          </a:prstGeom>
          <a:ln w="12700">
            <a:solidFill>
              <a:srgbClr val="E8BC5C"/>
            </a:solidFill>
          </a:ln>
          <a:extLst>
            <a:ext uri="{C572A759-6A51-4108-AA02-DFA0A04FC94B}">
              <ma14:wrappingTextBoxFlag xmlns:ma14="http://schemas.microsoft.com/office/mac/drawingml/2011/main" val="1"/>
            </a:ext>
          </a:extLst>
        </p:spPr>
        <p:txBody>
          <a:bodyPr lIns="0" tIns="0" rIns="0" bIns="0" anchor="ctr"/>
          <a:lstStyle/>
          <a:p>
            <a:pPr defTabSz="2438400">
              <a:defRPr sz="2000">
                <a:solidFill>
                  <a:srgbClr val="E8BC5B"/>
                </a:solidFill>
                <a:latin typeface="Arial"/>
                <a:ea typeface="Arial"/>
                <a:cs typeface="Arial"/>
                <a:sym typeface="Arial"/>
              </a:defRPr>
            </a:pPr>
            <a:r>
              <a:t>Low-level Container runtime</a:t>
            </a:r>
          </a:p>
          <a:p>
            <a:pPr defTabSz="2438400">
              <a:defRPr sz="2000">
                <a:solidFill>
                  <a:srgbClr val="E8BC5B"/>
                </a:solidFill>
                <a:latin typeface="Arial"/>
                <a:ea typeface="Arial"/>
                <a:cs typeface="Arial"/>
                <a:sym typeface="Arial"/>
              </a:defRPr>
            </a:pPr>
            <a:r>
              <a:t>(runc/crun/kata)</a:t>
            </a:r>
          </a:p>
        </p:txBody>
      </p:sp>
      <p:sp>
        <p:nvSpPr>
          <p:cNvPr id="333" name="Line"/>
          <p:cNvSpPr/>
          <p:nvPr/>
        </p:nvSpPr>
        <p:spPr>
          <a:xfrm>
            <a:off x="16050916" y="7883975"/>
            <a:ext cx="1921198" cy="1"/>
          </a:xfrm>
          <a:prstGeom prst="line">
            <a:avLst/>
          </a:prstGeom>
          <a:ln w="25400">
            <a:solidFill>
              <a:srgbClr val="E8BC5C"/>
            </a:solidFill>
            <a:custDash>
              <a:ds d="200000" sp="200000"/>
            </a:custDash>
            <a:miter lim="400000"/>
            <a:tail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334" name="OCI"/>
          <p:cNvSpPr txBox="1"/>
          <p:nvPr/>
        </p:nvSpPr>
        <p:spPr>
          <a:xfrm>
            <a:off x="16601355" y="8035220"/>
            <a:ext cx="464270" cy="2837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2000">
                <a:solidFill>
                  <a:srgbClr val="E8BC5C"/>
                </a:solidFill>
                <a:latin typeface="Arial"/>
                <a:ea typeface="Arial"/>
                <a:cs typeface="Arial"/>
                <a:sym typeface="Arial"/>
              </a:defRPr>
            </a:lvl1pPr>
          </a:lstStyle>
          <a:p>
            <a:pPr/>
            <a:r>
              <a:t>OCI</a:t>
            </a:r>
          </a:p>
        </p:txBody>
      </p:sp>
      <p:sp>
        <p:nvSpPr>
          <p:cNvPr id="335" name="OCI Spec"/>
          <p:cNvSpPr txBox="1"/>
          <p:nvPr/>
        </p:nvSpPr>
        <p:spPr>
          <a:xfrm>
            <a:off x="16254950" y="7425445"/>
            <a:ext cx="1113781" cy="2837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2000">
                <a:solidFill>
                  <a:srgbClr val="E8BC5C"/>
                </a:solidFill>
                <a:latin typeface="Arial"/>
                <a:ea typeface="Arial"/>
                <a:cs typeface="Arial"/>
                <a:sym typeface="Arial"/>
              </a:defRPr>
            </a:lvl1pPr>
          </a:lstStyle>
          <a:p>
            <a:pPr/>
            <a:r>
              <a:t>OCI Spec</a:t>
            </a:r>
          </a:p>
        </p:txBody>
      </p:sp>
      <p:sp>
        <p:nvSpPr>
          <p:cNvPr id="336" name="Container"/>
          <p:cNvSpPr/>
          <p:nvPr/>
        </p:nvSpPr>
        <p:spPr>
          <a:xfrm>
            <a:off x="18435046" y="9478172"/>
            <a:ext cx="2864826" cy="680699"/>
          </a:xfrm>
          <a:custGeom>
            <a:avLst/>
            <a:gdLst/>
            <a:ahLst/>
            <a:cxnLst>
              <a:cxn ang="0">
                <a:pos x="wd2" y="hd2"/>
              </a:cxn>
              <a:cxn ang="5400000">
                <a:pos x="wd2" y="hd2"/>
              </a:cxn>
              <a:cxn ang="10800000">
                <a:pos x="wd2" y="hd2"/>
              </a:cxn>
              <a:cxn ang="16200000">
                <a:pos x="wd2" y="hd2"/>
              </a:cxn>
            </a:cxnLst>
            <a:rect l="0" t="0" r="r" b="b"/>
            <a:pathLst>
              <a:path w="19679" h="21600" fill="norm" stroke="1"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003D4F"/>
          </a:solidFill>
          <a:ln w="12700">
            <a:solidFill>
              <a:srgbClr val="E8BC5C"/>
            </a:solidFill>
          </a:ln>
          <a:extLst>
            <a:ext uri="{C572A759-6A51-4108-AA02-DFA0A04FC94B}">
              <ma14:wrappingTextBoxFlag xmlns:ma14="http://schemas.microsoft.com/office/mac/drawingml/2011/main" val="1"/>
            </a:ext>
          </a:extLst>
        </p:spPr>
        <p:txBody>
          <a:bodyPr lIns="0" tIns="0" rIns="0" bIns="0" anchor="ctr"/>
          <a:lstStyle>
            <a:lvl1pPr defTabSz="2438400">
              <a:defRPr sz="2000">
                <a:solidFill>
                  <a:srgbClr val="E8BC5C"/>
                </a:solidFill>
                <a:latin typeface="Arial"/>
                <a:ea typeface="Arial"/>
                <a:cs typeface="Arial"/>
                <a:sym typeface="Arial"/>
              </a:defRPr>
            </a:lvl1pPr>
          </a:lstStyle>
          <a:p>
            <a:pPr/>
            <a:r>
              <a:t>Container</a:t>
            </a:r>
          </a:p>
        </p:txBody>
      </p:sp>
      <p:sp>
        <p:nvSpPr>
          <p:cNvPr id="337" name="Line"/>
          <p:cNvSpPr/>
          <p:nvPr/>
        </p:nvSpPr>
        <p:spPr>
          <a:xfrm>
            <a:off x="19867458" y="8425907"/>
            <a:ext cx="1" cy="985688"/>
          </a:xfrm>
          <a:prstGeom prst="line">
            <a:avLst/>
          </a:prstGeom>
          <a:ln w="25400">
            <a:solidFill>
              <a:srgbClr val="E8BC5C"/>
            </a:solidFill>
            <a:tail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338" name="Containerd-shim-wasm-x"/>
          <p:cNvSpPr/>
          <p:nvPr/>
        </p:nvSpPr>
        <p:spPr>
          <a:xfrm>
            <a:off x="12752890" y="5122614"/>
            <a:ext cx="3270302" cy="680699"/>
          </a:xfrm>
          <a:prstGeom prst="rect">
            <a:avLst/>
          </a:prstGeom>
          <a:ln w="12700">
            <a:solidFill>
              <a:srgbClr val="F2617B"/>
            </a:solidFill>
            <a:miter lim="400000"/>
          </a:ln>
          <a:extLst>
            <a:ext uri="{C572A759-6A51-4108-AA02-DFA0A04FC94B}">
              <ma14:wrappingTextBoxFlag xmlns:ma14="http://schemas.microsoft.com/office/mac/drawingml/2011/main" val="1"/>
            </a:ext>
          </a:extLst>
        </p:spPr>
        <p:txBody>
          <a:bodyPr lIns="0" tIns="0" rIns="0" bIns="0" anchor="ctr"/>
          <a:lstStyle>
            <a:lvl1pPr defTabSz="2438400">
              <a:defRPr sz="2000">
                <a:solidFill>
                  <a:srgbClr val="F2617B"/>
                </a:solidFill>
                <a:latin typeface="Arial"/>
                <a:ea typeface="Arial"/>
                <a:cs typeface="Arial"/>
                <a:sym typeface="Arial"/>
              </a:defRPr>
            </a:lvl1pPr>
          </a:lstStyle>
          <a:p>
            <a:pPr/>
            <a:r>
              <a:t>Containerd-shim-wasm-x</a:t>
            </a:r>
          </a:p>
        </p:txBody>
      </p:sp>
      <p:sp>
        <p:nvSpPr>
          <p:cNvPr id="339" name="Line"/>
          <p:cNvSpPr/>
          <p:nvPr/>
        </p:nvSpPr>
        <p:spPr>
          <a:xfrm flipH="1">
            <a:off x="16034461" y="5462963"/>
            <a:ext cx="1921198" cy="1"/>
          </a:xfrm>
          <a:prstGeom prst="line">
            <a:avLst/>
          </a:prstGeom>
          <a:ln w="25400">
            <a:solidFill>
              <a:srgbClr val="F3617B"/>
            </a:solidFill>
            <a:custDash>
              <a:ds d="200000" sp="200000"/>
            </a:custDash>
            <a:miter lim="400000"/>
            <a:head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340" name="containerd-shim-runc-v2"/>
          <p:cNvSpPr/>
          <p:nvPr/>
        </p:nvSpPr>
        <p:spPr>
          <a:xfrm>
            <a:off x="12742099" y="7543626"/>
            <a:ext cx="3291884" cy="680699"/>
          </a:xfrm>
          <a:prstGeom prst="rect">
            <a:avLst/>
          </a:prstGeom>
          <a:ln w="12700">
            <a:solidFill>
              <a:srgbClr val="E8BC5C"/>
            </a:solidFill>
            <a:miter lim="400000"/>
          </a:ln>
          <a:extLst>
            <a:ext uri="{C572A759-6A51-4108-AA02-DFA0A04FC94B}">
              <ma14:wrappingTextBoxFlag xmlns:ma14="http://schemas.microsoft.com/office/mac/drawingml/2011/main" val="1"/>
            </a:ext>
          </a:extLst>
        </p:spPr>
        <p:txBody>
          <a:bodyPr lIns="0" tIns="0" rIns="0" bIns="0" anchor="ctr"/>
          <a:lstStyle>
            <a:lvl1pPr defTabSz="2438400">
              <a:defRPr sz="2000">
                <a:solidFill>
                  <a:srgbClr val="E8BC5C"/>
                </a:solidFill>
                <a:latin typeface="Arial"/>
                <a:ea typeface="Arial"/>
                <a:cs typeface="Arial"/>
                <a:sym typeface="Arial"/>
              </a:defRPr>
            </a:lvl1pPr>
          </a:lstStyle>
          <a:p>
            <a:pPr/>
            <a:r>
              <a:t>containerd-shim-runc-v2</a:t>
            </a:r>
          </a:p>
        </p:txBody>
      </p:sp>
      <p:sp>
        <p:nvSpPr>
          <p:cNvPr id="341" name="WASM Runtime…"/>
          <p:cNvSpPr/>
          <p:nvPr/>
        </p:nvSpPr>
        <p:spPr>
          <a:xfrm>
            <a:off x="17926622" y="4925243"/>
            <a:ext cx="3881671" cy="963381"/>
          </a:xfrm>
          <a:prstGeom prst="rect">
            <a:avLst/>
          </a:prstGeom>
          <a:ln w="12700">
            <a:solidFill>
              <a:srgbClr val="F2617B"/>
            </a:solidFill>
          </a:ln>
          <a:extLst>
            <a:ext uri="{C572A759-6A51-4108-AA02-DFA0A04FC94B}">
              <ma14:wrappingTextBoxFlag xmlns:ma14="http://schemas.microsoft.com/office/mac/drawingml/2011/main" val="1"/>
            </a:ext>
          </a:extLst>
        </p:spPr>
        <p:txBody>
          <a:bodyPr lIns="0" tIns="0" rIns="0" bIns="0" anchor="ctr"/>
          <a:lstStyle/>
          <a:p>
            <a:pPr defTabSz="2438400">
              <a:defRPr sz="2000">
                <a:solidFill>
                  <a:srgbClr val="F3617B"/>
                </a:solidFill>
                <a:latin typeface="Arial"/>
                <a:ea typeface="Arial"/>
                <a:cs typeface="Arial"/>
                <a:sym typeface="Arial"/>
              </a:defRPr>
            </a:pPr>
            <a:r>
              <a:t>WASM Runtime</a:t>
            </a:r>
          </a:p>
          <a:p>
            <a:pPr defTabSz="2438400">
              <a:defRPr sz="2000">
                <a:solidFill>
                  <a:srgbClr val="F3617B"/>
                </a:solidFill>
                <a:latin typeface="Arial"/>
                <a:ea typeface="Arial"/>
                <a:cs typeface="Arial"/>
                <a:sym typeface="Arial"/>
              </a:defRPr>
            </a:pPr>
            <a:r>
              <a:t>(WasmEdge/wasmtime/…)</a:t>
            </a:r>
          </a:p>
        </p:txBody>
      </p:sp>
      <p:sp>
        <p:nvSpPr>
          <p:cNvPr id="342" name="X-wasm-sdk"/>
          <p:cNvSpPr txBox="1"/>
          <p:nvPr/>
        </p:nvSpPr>
        <p:spPr>
          <a:xfrm>
            <a:off x="16218236" y="5019811"/>
            <a:ext cx="1409825" cy="2837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2000">
                <a:solidFill>
                  <a:srgbClr val="F2617C"/>
                </a:solidFill>
                <a:latin typeface="Arial"/>
                <a:ea typeface="Arial"/>
                <a:cs typeface="Arial"/>
                <a:sym typeface="Arial"/>
              </a:defRPr>
            </a:lvl1pPr>
          </a:lstStyle>
          <a:p>
            <a:pPr/>
            <a:r>
              <a:t>X-wasm-sdk</a:t>
            </a:r>
          </a:p>
        </p:txBody>
      </p:sp>
      <p:sp>
        <p:nvSpPr>
          <p:cNvPr id="343" name="Line"/>
          <p:cNvSpPr/>
          <p:nvPr/>
        </p:nvSpPr>
        <p:spPr>
          <a:xfrm flipH="1">
            <a:off x="11473681" y="5462963"/>
            <a:ext cx="1208750" cy="1"/>
          </a:xfrm>
          <a:prstGeom prst="line">
            <a:avLst/>
          </a:prstGeom>
          <a:ln w="25400">
            <a:solidFill>
              <a:srgbClr val="F3617B"/>
            </a:solidFill>
            <a:custDash>
              <a:ds d="200000" sp="200000"/>
            </a:custDash>
            <a:miter lim="400000"/>
            <a:head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344" name="Line"/>
          <p:cNvSpPr/>
          <p:nvPr/>
        </p:nvSpPr>
        <p:spPr>
          <a:xfrm>
            <a:off x="11473681" y="7883975"/>
            <a:ext cx="1208750" cy="1"/>
          </a:xfrm>
          <a:prstGeom prst="line">
            <a:avLst/>
          </a:prstGeom>
          <a:ln w="25400">
            <a:solidFill>
              <a:srgbClr val="E8BC5C"/>
            </a:solidFill>
            <a:custDash>
              <a:ds d="200000" sp="200000"/>
            </a:custDash>
            <a:miter lim="400000"/>
            <a:tail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345" name="ttrpc"/>
          <p:cNvSpPr txBox="1"/>
          <p:nvPr/>
        </p:nvSpPr>
        <p:spPr>
          <a:xfrm>
            <a:off x="11686604" y="5024019"/>
            <a:ext cx="506686" cy="2837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2000">
                <a:solidFill>
                  <a:srgbClr val="E8BC5C"/>
                </a:solidFill>
                <a:latin typeface="Arial"/>
                <a:ea typeface="Arial"/>
                <a:cs typeface="Arial"/>
                <a:sym typeface="Arial"/>
              </a:defRPr>
            </a:lvl1pPr>
          </a:lstStyle>
          <a:p>
            <a:pPr/>
            <a:r>
              <a:t>ttrpc</a:t>
            </a:r>
          </a:p>
        </p:txBody>
      </p:sp>
      <p:sp>
        <p:nvSpPr>
          <p:cNvPr id="346" name="ttrpc"/>
          <p:cNvSpPr txBox="1"/>
          <p:nvPr/>
        </p:nvSpPr>
        <p:spPr>
          <a:xfrm>
            <a:off x="11797663" y="7425445"/>
            <a:ext cx="506686" cy="2837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2000">
                <a:solidFill>
                  <a:srgbClr val="E8BC5C"/>
                </a:solidFill>
                <a:latin typeface="Arial"/>
                <a:ea typeface="Arial"/>
                <a:cs typeface="Arial"/>
                <a:sym typeface="Arial"/>
              </a:defRPr>
            </a:lvl1pPr>
          </a:lstStyle>
          <a:p>
            <a:pPr/>
            <a:r>
              <a:t>ttrpc</a:t>
            </a:r>
          </a:p>
        </p:txBody>
      </p:sp>
      <p:sp>
        <p:nvSpPr>
          <p:cNvPr id="347" name="Google Shape;90;p19"/>
          <p:cNvSpPr txBox="1"/>
          <p:nvPr/>
        </p:nvSpPr>
        <p:spPr>
          <a:xfrm>
            <a:off x="7823190" y="11376545"/>
            <a:ext cx="9309971" cy="893564"/>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2438400">
              <a:defRPr sz="2800">
                <a:solidFill>
                  <a:srgbClr val="E8BC5B"/>
                </a:solidFill>
                <a:latin typeface="Helvetica"/>
                <a:ea typeface="Helvetica"/>
                <a:cs typeface="Helvetica"/>
                <a:sym typeface="Helvetica"/>
              </a:defRPr>
            </a:lvl1pPr>
          </a:lstStyle>
          <a:p>
            <a:pPr/>
            <a:r>
              <a:t>通过新增containerd-shim支持WASM Workload</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bg>
      <p:bgPr>
        <a:solidFill>
          <a:srgbClr val="163C4D"/>
        </a:solidFill>
      </p:bgPr>
    </p:bg>
    <p:spTree>
      <p:nvGrpSpPr>
        <p:cNvPr id="1" name=""/>
        <p:cNvGrpSpPr/>
        <p:nvPr/>
      </p:nvGrpSpPr>
      <p:grpSpPr>
        <a:xfrm>
          <a:off x="0" y="0"/>
          <a:ext cx="0" cy="0"/>
          <a:chOff x="0" y="0"/>
          <a:chExt cx="0" cy="0"/>
        </a:xfrm>
      </p:grpSpPr>
      <p:sp>
        <p:nvSpPr>
          <p:cNvPr id="351" name="Google Shape;90;p19"/>
          <p:cNvSpPr txBox="1"/>
          <p:nvPr>
            <p:ph type="title"/>
          </p:nvPr>
        </p:nvSpPr>
        <p:spPr>
          <a:xfrm>
            <a:off x="14265626" y="5631195"/>
            <a:ext cx="6626406" cy="893564"/>
          </a:xfrm>
          <a:prstGeom prst="rect">
            <a:avLst/>
          </a:prstGeom>
        </p:spPr>
        <p:txBody>
          <a:bodyPr/>
          <a:lstStyle>
            <a:lvl1pPr>
              <a:defRPr sz="4800">
                <a:solidFill>
                  <a:srgbClr val="E8BC5B"/>
                </a:solidFill>
              </a:defRPr>
            </a:lvl1pPr>
          </a:lstStyle>
          <a:p>
            <a:pPr/>
            <a:r>
              <a:t>containerd-wasm-shims</a:t>
            </a:r>
          </a:p>
        </p:txBody>
      </p:sp>
      <p:pic>
        <p:nvPicPr>
          <p:cNvPr id="352" name="Image" descr="Image"/>
          <p:cNvPicPr>
            <a:picLocks noChangeAspect="1"/>
          </p:cNvPicPr>
          <p:nvPr/>
        </p:nvPicPr>
        <p:blipFill>
          <a:blip r:embed="rId3">
            <a:extLst/>
          </a:blip>
          <a:stretch>
            <a:fillRect/>
          </a:stretch>
        </p:blipFill>
        <p:spPr>
          <a:xfrm>
            <a:off x="25723918" y="8247433"/>
            <a:ext cx="14063809" cy="3545252"/>
          </a:xfrm>
          <a:prstGeom prst="rect">
            <a:avLst/>
          </a:prstGeom>
          <a:ln w="12700">
            <a:miter lim="400000"/>
          </a:ln>
        </p:spPr>
      </p:pic>
      <p:sp>
        <p:nvSpPr>
          <p:cNvPr id="353" name="Google Shape;90;p19"/>
          <p:cNvSpPr txBox="1"/>
          <p:nvPr/>
        </p:nvSpPr>
        <p:spPr>
          <a:xfrm>
            <a:off x="509545" y="329402"/>
            <a:ext cx="17718335" cy="89356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gn="l" defTabSz="2438400">
              <a:defRPr sz="4800">
                <a:solidFill>
                  <a:srgbClr val="E8BC5B"/>
                </a:solidFill>
                <a:latin typeface="NotoSansSC-Bold"/>
                <a:ea typeface="NotoSansSC-Bold"/>
                <a:cs typeface="NotoSansSC-Bold"/>
                <a:sym typeface="NotoSansSC-Bold"/>
              </a:defRPr>
            </a:lvl1pPr>
          </a:lstStyle>
          <a:p>
            <a:pPr/>
            <a:r>
              <a:t>Containerd-Shim</a:t>
            </a:r>
          </a:p>
        </p:txBody>
      </p:sp>
      <p:sp>
        <p:nvSpPr>
          <p:cNvPr id="354" name="Google Shape;90;p19"/>
          <p:cNvSpPr txBox="1"/>
          <p:nvPr/>
        </p:nvSpPr>
        <p:spPr>
          <a:xfrm>
            <a:off x="1371081" y="3645790"/>
            <a:ext cx="6297036" cy="893564"/>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2438400">
              <a:defRPr sz="4200">
                <a:solidFill>
                  <a:srgbClr val="E8BC5B"/>
                </a:solidFill>
                <a:latin typeface="Helvetica"/>
                <a:ea typeface="Helvetica"/>
                <a:cs typeface="Helvetica"/>
                <a:sym typeface="Helvetica"/>
              </a:defRPr>
            </a:lvl1pPr>
          </a:lstStyle>
          <a:p>
            <a:pPr/>
            <a:r>
              <a:t>Containerd内置Shim</a:t>
            </a:r>
          </a:p>
        </p:txBody>
      </p:sp>
      <p:sp>
        <p:nvSpPr>
          <p:cNvPr id="355" name="Google Shape;90;p19"/>
          <p:cNvSpPr txBox="1"/>
          <p:nvPr/>
        </p:nvSpPr>
        <p:spPr>
          <a:xfrm>
            <a:off x="15144658" y="3645790"/>
            <a:ext cx="4301902" cy="893564"/>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2438400">
              <a:defRPr sz="4200">
                <a:solidFill>
                  <a:srgbClr val="E8BC5B"/>
                </a:solidFill>
                <a:latin typeface="Helvetica"/>
                <a:ea typeface="Helvetica"/>
                <a:cs typeface="Helvetica"/>
                <a:sym typeface="Helvetica"/>
              </a:defRPr>
            </a:lvl1pPr>
          </a:lstStyle>
          <a:p>
            <a:pPr/>
            <a:r>
              <a:t>三方WASM-Shim</a:t>
            </a:r>
          </a:p>
        </p:txBody>
      </p:sp>
      <p:pic>
        <p:nvPicPr>
          <p:cNvPr id="356" name="carbon (1).png" descr="carbon (1).png"/>
          <p:cNvPicPr>
            <a:picLocks noChangeAspect="1"/>
          </p:cNvPicPr>
          <p:nvPr/>
        </p:nvPicPr>
        <p:blipFill>
          <a:blip r:embed="rId4">
            <a:extLst/>
          </a:blip>
          <a:stretch>
            <a:fillRect/>
          </a:stretch>
        </p:blipFill>
        <p:spPr>
          <a:xfrm>
            <a:off x="903158" y="4851578"/>
            <a:ext cx="7769882" cy="2654175"/>
          </a:xfrm>
          <a:prstGeom prst="rect">
            <a:avLst/>
          </a:prstGeom>
          <a:ln w="12700">
            <a:miter lim="400000"/>
          </a:ln>
        </p:spPr>
      </p:pic>
      <p:sp>
        <p:nvSpPr>
          <p:cNvPr id="357" name="https://github.com/containerd/runwasi"/>
          <p:cNvSpPr txBox="1"/>
          <p:nvPr/>
        </p:nvSpPr>
        <p:spPr>
          <a:xfrm>
            <a:off x="12643030" y="8720699"/>
            <a:ext cx="7585969" cy="518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3600">
                <a:solidFill>
                  <a:srgbClr val="F2617A"/>
                </a:solidFill>
                <a:latin typeface="Arial"/>
                <a:ea typeface="Arial"/>
                <a:cs typeface="Arial"/>
                <a:sym typeface="Arial"/>
              </a:defRPr>
            </a:lvl1pPr>
          </a:lstStyle>
          <a:p>
            <a:pPr/>
            <a:r>
              <a:t>https://github.com/containerd/runwasi</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163C4D"/>
        </a:solidFill>
      </p:bgPr>
    </p:bg>
    <p:spTree>
      <p:nvGrpSpPr>
        <p:cNvPr id="1" name=""/>
        <p:cNvGrpSpPr/>
        <p:nvPr/>
      </p:nvGrpSpPr>
      <p:grpSpPr>
        <a:xfrm>
          <a:off x="0" y="0"/>
          <a:ext cx="0" cy="0"/>
          <a:chOff x="0" y="0"/>
          <a:chExt cx="0" cy="0"/>
        </a:xfrm>
      </p:grpSpPr>
      <p:sp>
        <p:nvSpPr>
          <p:cNvPr id="361" name="Google Shape;90;p19"/>
          <p:cNvSpPr txBox="1"/>
          <p:nvPr>
            <p:ph type="title"/>
          </p:nvPr>
        </p:nvSpPr>
        <p:spPr>
          <a:xfrm>
            <a:off x="1733390" y="2078135"/>
            <a:ext cx="8487769" cy="893564"/>
          </a:xfrm>
          <a:prstGeom prst="rect">
            <a:avLst/>
          </a:prstGeom>
        </p:spPr>
        <p:txBody>
          <a:bodyPr anchor="ctr"/>
          <a:lstStyle>
            <a:lvl1pPr algn="ctr">
              <a:defRPr sz="3600">
                <a:solidFill>
                  <a:srgbClr val="E8BC5B"/>
                </a:solidFill>
              </a:defRPr>
            </a:lvl1pPr>
          </a:lstStyle>
          <a:p>
            <a:pPr/>
            <a:r>
              <a:t>Shim Server Interface(Golang)</a:t>
            </a:r>
          </a:p>
        </p:txBody>
      </p:sp>
      <p:pic>
        <p:nvPicPr>
          <p:cNvPr id="362" name="Image" descr="Image"/>
          <p:cNvPicPr>
            <a:picLocks noChangeAspect="1"/>
          </p:cNvPicPr>
          <p:nvPr/>
        </p:nvPicPr>
        <p:blipFill>
          <a:blip r:embed="rId3">
            <a:extLst/>
          </a:blip>
          <a:stretch>
            <a:fillRect/>
          </a:stretch>
        </p:blipFill>
        <p:spPr>
          <a:xfrm>
            <a:off x="25723918" y="8247433"/>
            <a:ext cx="14063809" cy="3545252"/>
          </a:xfrm>
          <a:prstGeom prst="rect">
            <a:avLst/>
          </a:prstGeom>
          <a:ln w="12700">
            <a:miter lim="400000"/>
          </a:ln>
        </p:spPr>
      </p:pic>
      <p:sp>
        <p:nvSpPr>
          <p:cNvPr id="363" name="Google Shape;90;p19"/>
          <p:cNvSpPr txBox="1"/>
          <p:nvPr/>
        </p:nvSpPr>
        <p:spPr>
          <a:xfrm>
            <a:off x="509545" y="329402"/>
            <a:ext cx="17718335" cy="89356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gn="l" defTabSz="2438400">
              <a:defRPr sz="4800">
                <a:solidFill>
                  <a:srgbClr val="E8BC5B"/>
                </a:solidFill>
                <a:latin typeface="NotoSansSC-Bold"/>
                <a:ea typeface="NotoSansSC-Bold"/>
                <a:cs typeface="NotoSansSC-Bold"/>
                <a:sym typeface="NotoSansSC-Bold"/>
              </a:defRPr>
            </a:lvl1pPr>
          </a:lstStyle>
          <a:p>
            <a:pPr/>
            <a:r>
              <a:t>Containerd Shim 接口定义</a:t>
            </a:r>
          </a:p>
        </p:txBody>
      </p:sp>
      <p:grpSp>
        <p:nvGrpSpPr>
          <p:cNvPr id="366" name="Group"/>
          <p:cNvGrpSpPr/>
          <p:nvPr/>
        </p:nvGrpSpPr>
        <p:grpSpPr>
          <a:xfrm>
            <a:off x="1049300" y="3114589"/>
            <a:ext cx="9855949" cy="9603470"/>
            <a:chOff x="0" y="0"/>
            <a:chExt cx="9855947" cy="9603468"/>
          </a:xfrm>
        </p:grpSpPr>
        <p:pic>
          <p:nvPicPr>
            <p:cNvPr id="364" name="Image" descr="Image"/>
            <p:cNvPicPr>
              <a:picLocks noChangeAspect="1"/>
            </p:cNvPicPr>
            <p:nvPr/>
          </p:nvPicPr>
          <p:blipFill>
            <a:blip r:embed="rId4">
              <a:extLst/>
            </a:blip>
            <a:stretch>
              <a:fillRect/>
            </a:stretch>
          </p:blipFill>
          <p:spPr>
            <a:xfrm>
              <a:off x="0" y="0"/>
              <a:ext cx="9855948" cy="2751582"/>
            </a:xfrm>
            <a:prstGeom prst="rect">
              <a:avLst/>
            </a:prstGeom>
            <a:ln w="25400" cap="flat">
              <a:noFill/>
              <a:miter lim="400000"/>
            </a:ln>
            <a:effectLst>
              <a:reflection blurRad="0" stA="50000" stPos="0" endA="0" endPos="40000" dist="0" dir="5400000" fadeDir="5400000" sx="100000" sy="-100000" kx="0" ky="0" algn="bl" rotWithShape="0"/>
            </a:effectLst>
          </p:spPr>
        </p:pic>
        <p:pic>
          <p:nvPicPr>
            <p:cNvPr id="365" name="Image" descr="Image"/>
            <p:cNvPicPr>
              <a:picLocks noChangeAspect="1"/>
            </p:cNvPicPr>
            <p:nvPr/>
          </p:nvPicPr>
          <p:blipFill>
            <a:blip r:embed="rId5">
              <a:extLst/>
            </a:blip>
            <a:stretch>
              <a:fillRect/>
            </a:stretch>
          </p:blipFill>
          <p:spPr>
            <a:xfrm>
              <a:off x="0" y="2381889"/>
              <a:ext cx="9855948" cy="7221580"/>
            </a:xfrm>
            <a:prstGeom prst="rect">
              <a:avLst/>
            </a:prstGeom>
            <a:ln w="12700" cap="flat">
              <a:noFill/>
              <a:miter lim="400000"/>
            </a:ln>
            <a:effectLst/>
          </p:spPr>
        </p:pic>
      </p:grpSp>
      <p:sp>
        <p:nvSpPr>
          <p:cNvPr id="367" name="Google Shape;90;p19"/>
          <p:cNvSpPr txBox="1"/>
          <p:nvPr/>
        </p:nvSpPr>
        <p:spPr>
          <a:xfrm>
            <a:off x="14841788" y="2214911"/>
            <a:ext cx="6297036" cy="893563"/>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2438400">
              <a:defRPr sz="3600">
                <a:solidFill>
                  <a:srgbClr val="E8BC5B"/>
                </a:solidFill>
                <a:latin typeface="Helvetica"/>
                <a:ea typeface="Helvetica"/>
                <a:cs typeface="Helvetica"/>
                <a:sym typeface="Helvetica"/>
              </a:defRPr>
            </a:lvl1pPr>
          </a:lstStyle>
          <a:p>
            <a:pPr/>
            <a:r>
              <a:t>Containerd内置Shim</a:t>
            </a:r>
          </a:p>
        </p:txBody>
      </p:sp>
      <p:pic>
        <p:nvPicPr>
          <p:cNvPr id="368" name="carbon (1).png" descr="carbon (1).png"/>
          <p:cNvPicPr>
            <a:picLocks noChangeAspect="1"/>
          </p:cNvPicPr>
          <p:nvPr/>
        </p:nvPicPr>
        <p:blipFill>
          <a:blip r:embed="rId6">
            <a:extLst/>
          </a:blip>
          <a:stretch>
            <a:fillRect/>
          </a:stretch>
        </p:blipFill>
        <p:spPr>
          <a:xfrm>
            <a:off x="14373865" y="3420698"/>
            <a:ext cx="7769882" cy="2654176"/>
          </a:xfrm>
          <a:prstGeom prst="rect">
            <a:avLst/>
          </a:prstGeom>
          <a:ln w="12700">
            <a:miter lim="400000"/>
          </a:ln>
        </p:spPr>
      </p:pic>
      <p:sp>
        <p:nvSpPr>
          <p:cNvPr id="369" name="Google Shape;90;p19"/>
          <p:cNvSpPr txBox="1"/>
          <p:nvPr/>
        </p:nvSpPr>
        <p:spPr>
          <a:xfrm>
            <a:off x="15839354" y="8272606"/>
            <a:ext cx="4301902" cy="893564"/>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2438400">
              <a:defRPr sz="3600">
                <a:solidFill>
                  <a:srgbClr val="E8BC5B"/>
                </a:solidFill>
                <a:latin typeface="Helvetica"/>
                <a:ea typeface="Helvetica"/>
                <a:cs typeface="Helvetica"/>
                <a:sym typeface="Helvetica"/>
              </a:defRPr>
            </a:lvl1pPr>
          </a:lstStyle>
          <a:p>
            <a:pPr/>
            <a:r>
              <a:t>三方Shim</a:t>
            </a:r>
          </a:p>
        </p:txBody>
      </p:sp>
      <p:pic>
        <p:nvPicPr>
          <p:cNvPr id="370" name="carbon (18).png" descr="carbon (18).png"/>
          <p:cNvPicPr>
            <a:picLocks noChangeAspect="1"/>
          </p:cNvPicPr>
          <p:nvPr/>
        </p:nvPicPr>
        <p:blipFill>
          <a:blip r:embed="rId7">
            <a:extLst/>
          </a:blip>
          <a:stretch>
            <a:fillRect/>
          </a:stretch>
        </p:blipFill>
        <p:spPr>
          <a:xfrm>
            <a:off x="14513204" y="9142541"/>
            <a:ext cx="7769882" cy="2177069"/>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163C4D"/>
        </a:solidFill>
      </p:bgPr>
    </p:bg>
    <p:spTree>
      <p:nvGrpSpPr>
        <p:cNvPr id="1" name=""/>
        <p:cNvGrpSpPr/>
        <p:nvPr/>
      </p:nvGrpSpPr>
      <p:grpSpPr>
        <a:xfrm>
          <a:off x="0" y="0"/>
          <a:ext cx="0" cy="0"/>
          <a:chOff x="0" y="0"/>
          <a:chExt cx="0" cy="0"/>
        </a:xfrm>
      </p:grpSpPr>
      <p:sp>
        <p:nvSpPr>
          <p:cNvPr id="374" name="Line"/>
          <p:cNvSpPr/>
          <p:nvPr/>
        </p:nvSpPr>
        <p:spPr>
          <a:xfrm>
            <a:off x="14829880" y="11582159"/>
            <a:ext cx="2635829" cy="1"/>
          </a:xfrm>
          <a:prstGeom prst="line">
            <a:avLst/>
          </a:prstGeom>
          <a:ln w="12700">
            <a:solidFill>
              <a:srgbClr val="E8BD5A"/>
            </a:solidFill>
            <a:custDash>
              <a:ds d="200000" sp="200000"/>
            </a:custDash>
            <a:miter lim="400000"/>
            <a:head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375" name="Line"/>
          <p:cNvSpPr/>
          <p:nvPr/>
        </p:nvSpPr>
        <p:spPr>
          <a:xfrm>
            <a:off x="17478753" y="6859078"/>
            <a:ext cx="4253471" cy="1"/>
          </a:xfrm>
          <a:prstGeom prst="line">
            <a:avLst/>
          </a:prstGeom>
          <a:ln w="12700">
            <a:solidFill>
              <a:srgbClr val="E8BD5A"/>
            </a:solidFill>
            <a:custDash>
              <a:ds d="200000" sp="200000"/>
            </a:custDash>
            <a:miter lim="400000"/>
            <a:head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376" name="Line"/>
          <p:cNvSpPr/>
          <p:nvPr/>
        </p:nvSpPr>
        <p:spPr>
          <a:xfrm>
            <a:off x="14825992" y="5889355"/>
            <a:ext cx="2635829" cy="1"/>
          </a:xfrm>
          <a:prstGeom prst="line">
            <a:avLst/>
          </a:prstGeom>
          <a:ln w="12700">
            <a:solidFill>
              <a:srgbClr val="E8BD5A"/>
            </a:solidFill>
            <a:tail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377" name="Line"/>
          <p:cNvSpPr/>
          <p:nvPr/>
        </p:nvSpPr>
        <p:spPr>
          <a:xfrm>
            <a:off x="14824527" y="5053236"/>
            <a:ext cx="2635829" cy="1"/>
          </a:xfrm>
          <a:prstGeom prst="line">
            <a:avLst/>
          </a:prstGeom>
          <a:ln w="12700">
            <a:solidFill>
              <a:srgbClr val="E8BD5A"/>
            </a:solidFill>
            <a:custDash>
              <a:ds d="200000" sp="200000"/>
            </a:custDash>
            <a:miter lim="400000"/>
            <a:head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378" name="Line"/>
          <p:cNvSpPr/>
          <p:nvPr/>
        </p:nvSpPr>
        <p:spPr>
          <a:xfrm>
            <a:off x="14846882" y="3632680"/>
            <a:ext cx="2635829" cy="1"/>
          </a:xfrm>
          <a:prstGeom prst="line">
            <a:avLst/>
          </a:prstGeom>
          <a:ln w="12700">
            <a:solidFill>
              <a:srgbClr val="E8BD5A"/>
            </a:solidFill>
            <a:tail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379" name="Line"/>
          <p:cNvSpPr/>
          <p:nvPr/>
        </p:nvSpPr>
        <p:spPr>
          <a:xfrm>
            <a:off x="1379611" y="11698647"/>
            <a:ext cx="2635829" cy="1"/>
          </a:xfrm>
          <a:prstGeom prst="line">
            <a:avLst/>
          </a:prstGeom>
          <a:ln w="12700">
            <a:solidFill>
              <a:srgbClr val="E8BD5A"/>
            </a:solidFill>
            <a:tail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380" name="Line"/>
          <p:cNvSpPr/>
          <p:nvPr/>
        </p:nvSpPr>
        <p:spPr>
          <a:xfrm>
            <a:off x="1371325" y="10769358"/>
            <a:ext cx="2635829" cy="1"/>
          </a:xfrm>
          <a:prstGeom prst="line">
            <a:avLst/>
          </a:prstGeom>
          <a:ln w="12700">
            <a:solidFill>
              <a:srgbClr val="E8BD5A"/>
            </a:solidFill>
            <a:tail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381" name="Line"/>
          <p:cNvSpPr/>
          <p:nvPr/>
        </p:nvSpPr>
        <p:spPr>
          <a:xfrm>
            <a:off x="1371325" y="10272433"/>
            <a:ext cx="2635829" cy="1"/>
          </a:xfrm>
          <a:prstGeom prst="line">
            <a:avLst/>
          </a:prstGeom>
          <a:ln w="12700">
            <a:solidFill>
              <a:srgbClr val="E8BD5A"/>
            </a:solidFill>
            <a:custDash>
              <a:ds d="200000" sp="200000"/>
            </a:custDash>
            <a:miter lim="400000"/>
            <a:head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382" name="Line"/>
          <p:cNvSpPr/>
          <p:nvPr/>
        </p:nvSpPr>
        <p:spPr>
          <a:xfrm>
            <a:off x="3994532" y="9507255"/>
            <a:ext cx="4371149" cy="1"/>
          </a:xfrm>
          <a:prstGeom prst="line">
            <a:avLst/>
          </a:prstGeom>
          <a:ln w="12700">
            <a:solidFill>
              <a:srgbClr val="E8BD5A"/>
            </a:solidFill>
            <a:miter lim="400000"/>
            <a:tail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383" name="Line"/>
          <p:cNvSpPr/>
          <p:nvPr/>
        </p:nvSpPr>
        <p:spPr>
          <a:xfrm>
            <a:off x="3994532" y="5895935"/>
            <a:ext cx="4371149" cy="1"/>
          </a:xfrm>
          <a:prstGeom prst="line">
            <a:avLst/>
          </a:prstGeom>
          <a:ln w="12700">
            <a:solidFill>
              <a:srgbClr val="E8BD5A"/>
            </a:solidFill>
            <a:tail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pic>
        <p:nvPicPr>
          <p:cNvPr id="384" name="Image" descr="Image"/>
          <p:cNvPicPr>
            <a:picLocks noChangeAspect="1"/>
          </p:cNvPicPr>
          <p:nvPr/>
        </p:nvPicPr>
        <p:blipFill>
          <a:blip r:embed="rId3">
            <a:extLst/>
          </a:blip>
          <a:stretch>
            <a:fillRect/>
          </a:stretch>
        </p:blipFill>
        <p:spPr>
          <a:xfrm>
            <a:off x="25723918" y="8247433"/>
            <a:ext cx="14063809" cy="3545252"/>
          </a:xfrm>
          <a:prstGeom prst="rect">
            <a:avLst/>
          </a:prstGeom>
          <a:ln w="12700">
            <a:miter lim="400000"/>
          </a:ln>
        </p:spPr>
      </p:pic>
      <p:sp>
        <p:nvSpPr>
          <p:cNvPr id="385" name="Google Shape;90;p19"/>
          <p:cNvSpPr txBox="1"/>
          <p:nvPr/>
        </p:nvSpPr>
        <p:spPr>
          <a:xfrm>
            <a:off x="509545" y="329402"/>
            <a:ext cx="17718335" cy="89356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gn="l" defTabSz="2438400">
              <a:defRPr sz="4800">
                <a:solidFill>
                  <a:srgbClr val="E8BC5B"/>
                </a:solidFill>
                <a:latin typeface="NotoSansSC-Bold"/>
                <a:ea typeface="NotoSansSC-Bold"/>
                <a:cs typeface="NotoSansSC-Bold"/>
                <a:sym typeface="NotoSansSC-Bold"/>
              </a:defRPr>
            </a:lvl1pPr>
          </a:lstStyle>
          <a:p>
            <a:pPr/>
            <a:r>
              <a:t>Containerd Shim Flow</a:t>
            </a:r>
          </a:p>
        </p:txBody>
      </p:sp>
      <p:sp>
        <p:nvSpPr>
          <p:cNvPr id="386" name="Line"/>
          <p:cNvSpPr/>
          <p:nvPr/>
        </p:nvSpPr>
        <p:spPr>
          <a:xfrm flipH="1">
            <a:off x="4003307" y="2070836"/>
            <a:ext cx="1" cy="10994600"/>
          </a:xfrm>
          <a:prstGeom prst="line">
            <a:avLst/>
          </a:prstGeom>
          <a:ln w="12700">
            <a:solidFill>
              <a:srgbClr val="E8BC5B"/>
            </a:solidFill>
            <a:tail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387" name="containerd"/>
          <p:cNvSpPr/>
          <p:nvPr/>
        </p:nvSpPr>
        <p:spPr>
          <a:xfrm>
            <a:off x="3074822" y="1506899"/>
            <a:ext cx="1856971" cy="580791"/>
          </a:xfrm>
          <a:prstGeom prst="rect">
            <a:avLst/>
          </a:prstGeom>
          <a:ln w="12700">
            <a:solidFill>
              <a:srgbClr val="E8BC5B"/>
            </a:solidFill>
            <a:custDash>
              <a:ds d="200000" sp="200000"/>
            </a:custDash>
            <a:miter lim="400000"/>
          </a:ln>
          <a:extLst>
            <a:ext uri="{C572A759-6A51-4108-AA02-DFA0A04FC94B}">
              <ma14:wrappingTextBoxFlag xmlns:ma14="http://schemas.microsoft.com/office/mac/drawingml/2011/main" val="1"/>
            </a:ext>
          </a:extLst>
        </p:spPr>
        <p:txBody>
          <a:bodyPr lIns="0" tIns="0" rIns="0" bIns="0" anchor="ctr"/>
          <a:lstStyle>
            <a:lvl1pPr defTabSz="2438400">
              <a:defRPr>
                <a:solidFill>
                  <a:srgbClr val="E8BC5B"/>
                </a:solidFill>
                <a:latin typeface="NotoSansSC-Regular"/>
                <a:ea typeface="NotoSansSC-Regular"/>
                <a:cs typeface="NotoSansSC-Regular"/>
                <a:sym typeface="NotoSansSC-Regular"/>
              </a:defRPr>
            </a:lvl1pPr>
          </a:lstStyle>
          <a:p>
            <a:pPr/>
            <a:r>
              <a:t>containerd</a:t>
            </a:r>
          </a:p>
        </p:txBody>
      </p:sp>
      <p:sp>
        <p:nvSpPr>
          <p:cNvPr id="388" name="shim"/>
          <p:cNvSpPr/>
          <p:nvPr/>
        </p:nvSpPr>
        <p:spPr>
          <a:xfrm>
            <a:off x="7448411" y="1506899"/>
            <a:ext cx="1862667" cy="580791"/>
          </a:xfrm>
          <a:prstGeom prst="rect">
            <a:avLst/>
          </a:prstGeom>
          <a:ln w="12700">
            <a:solidFill>
              <a:srgbClr val="E8BC5B"/>
            </a:solidFill>
            <a:custDash>
              <a:ds d="200000" sp="200000"/>
            </a:custDash>
            <a:miter lim="400000"/>
          </a:ln>
          <a:extLst>
            <a:ext uri="{C572A759-6A51-4108-AA02-DFA0A04FC94B}">
              <ma14:wrappingTextBoxFlag xmlns:ma14="http://schemas.microsoft.com/office/mac/drawingml/2011/main" val="1"/>
            </a:ext>
          </a:extLst>
        </p:spPr>
        <p:txBody>
          <a:bodyPr lIns="0" tIns="0" rIns="0" bIns="0" anchor="ctr"/>
          <a:lstStyle>
            <a:lvl1pPr defTabSz="2438400">
              <a:defRPr>
                <a:solidFill>
                  <a:srgbClr val="E8BC5B"/>
                </a:solidFill>
                <a:latin typeface="NotoSansSC-Regular"/>
                <a:ea typeface="NotoSansSC-Regular"/>
                <a:cs typeface="NotoSansSC-Regular"/>
                <a:sym typeface="NotoSansSC-Regular"/>
              </a:defRPr>
            </a:lvl1pPr>
          </a:lstStyle>
          <a:p>
            <a:pPr/>
            <a:r>
              <a:t>shim</a:t>
            </a:r>
          </a:p>
        </p:txBody>
      </p:sp>
      <p:sp>
        <p:nvSpPr>
          <p:cNvPr id="389" name="Line"/>
          <p:cNvSpPr/>
          <p:nvPr/>
        </p:nvSpPr>
        <p:spPr>
          <a:xfrm flipH="1">
            <a:off x="8379745" y="2070836"/>
            <a:ext cx="1" cy="10994600"/>
          </a:xfrm>
          <a:prstGeom prst="line">
            <a:avLst/>
          </a:prstGeom>
          <a:ln w="12700">
            <a:solidFill>
              <a:srgbClr val="E8BC5B"/>
            </a:solidFill>
            <a:tail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390" name="ctr"/>
          <p:cNvSpPr/>
          <p:nvPr/>
        </p:nvSpPr>
        <p:spPr>
          <a:xfrm>
            <a:off x="423734" y="1506899"/>
            <a:ext cx="1862668" cy="580791"/>
          </a:xfrm>
          <a:prstGeom prst="rect">
            <a:avLst/>
          </a:prstGeom>
          <a:ln w="12700">
            <a:solidFill>
              <a:srgbClr val="E8BC5B"/>
            </a:solidFill>
            <a:custDash>
              <a:ds d="200000" sp="200000"/>
            </a:custDash>
            <a:miter lim="400000"/>
          </a:ln>
          <a:extLst>
            <a:ext uri="{C572A759-6A51-4108-AA02-DFA0A04FC94B}">
              <ma14:wrappingTextBoxFlag xmlns:ma14="http://schemas.microsoft.com/office/mac/drawingml/2011/main" val="1"/>
            </a:ext>
          </a:extLst>
        </p:spPr>
        <p:txBody>
          <a:bodyPr lIns="0" tIns="0" rIns="0" bIns="0" anchor="ctr"/>
          <a:lstStyle>
            <a:lvl1pPr defTabSz="2438400">
              <a:defRPr>
                <a:solidFill>
                  <a:srgbClr val="E8BC5B"/>
                </a:solidFill>
                <a:latin typeface="NotoSansSC-Regular"/>
                <a:ea typeface="NotoSansSC-Regular"/>
                <a:cs typeface="NotoSansSC-Regular"/>
                <a:sym typeface="NotoSansSC-Regular"/>
              </a:defRPr>
            </a:lvl1pPr>
          </a:lstStyle>
          <a:p>
            <a:pPr/>
            <a:r>
              <a:t>ctr</a:t>
            </a:r>
          </a:p>
        </p:txBody>
      </p:sp>
      <p:sp>
        <p:nvSpPr>
          <p:cNvPr id="391" name="Line"/>
          <p:cNvSpPr/>
          <p:nvPr/>
        </p:nvSpPr>
        <p:spPr>
          <a:xfrm flipH="1">
            <a:off x="1355068" y="2078422"/>
            <a:ext cx="1" cy="10979428"/>
          </a:xfrm>
          <a:prstGeom prst="line">
            <a:avLst/>
          </a:prstGeom>
          <a:ln w="12700">
            <a:solidFill>
              <a:srgbClr val="E8BC5B"/>
            </a:solidFill>
            <a:tail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392" name="Line"/>
          <p:cNvSpPr/>
          <p:nvPr/>
        </p:nvSpPr>
        <p:spPr>
          <a:xfrm>
            <a:off x="1355048" y="2819880"/>
            <a:ext cx="2635828" cy="1"/>
          </a:xfrm>
          <a:prstGeom prst="line">
            <a:avLst/>
          </a:prstGeom>
          <a:ln w="12700">
            <a:solidFill>
              <a:srgbClr val="E8BD5A"/>
            </a:solidFill>
            <a:tail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393" name="Create Container"/>
          <p:cNvSpPr txBox="1"/>
          <p:nvPr/>
        </p:nvSpPr>
        <p:spPr>
          <a:xfrm>
            <a:off x="1882320" y="2549034"/>
            <a:ext cx="1560117"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l" defTabSz="2438400">
              <a:defRPr sz="1600">
                <a:solidFill>
                  <a:srgbClr val="E8BC5C"/>
                </a:solidFill>
                <a:latin typeface="NotoSerifSC-Regular"/>
                <a:ea typeface="NotoSerifSC-Regular"/>
                <a:cs typeface="NotoSerifSC-Regular"/>
                <a:sym typeface="NotoSerifSC-Regular"/>
              </a:defRPr>
            </a:lvl1pPr>
          </a:lstStyle>
          <a:p>
            <a:pPr/>
            <a:r>
              <a:t>Create Container</a:t>
            </a:r>
          </a:p>
        </p:txBody>
      </p:sp>
      <p:sp>
        <p:nvSpPr>
          <p:cNvPr id="394" name="1"/>
          <p:cNvSpPr/>
          <p:nvPr/>
        </p:nvSpPr>
        <p:spPr>
          <a:xfrm>
            <a:off x="1219601" y="2684413"/>
            <a:ext cx="270934" cy="270934"/>
          </a:xfrm>
          <a:prstGeom prst="ellipse">
            <a:avLst/>
          </a:prstGeom>
          <a:solidFill>
            <a:srgbClr val="E8BC5B"/>
          </a:solidFill>
          <a:ln w="12700">
            <a:miter lim="400000"/>
          </a:ln>
          <a:extLst>
            <a:ext uri="{C572A759-6A51-4108-AA02-DFA0A04FC94B}">
              <ma14:wrappingTextBoxFlag xmlns:ma14="http://schemas.microsoft.com/office/mac/drawingml/2011/main" val="1"/>
            </a:ext>
          </a:extLst>
        </p:spPr>
        <p:txBody>
          <a:bodyPr lIns="0" tIns="0" rIns="0" bIns="0" anchor="ctr"/>
          <a:lstStyle>
            <a:lvl1pPr defTabSz="2438400">
              <a:defRPr sz="1000">
                <a:solidFill>
                  <a:srgbClr val="163C4D"/>
                </a:solidFill>
                <a:latin typeface="Arial"/>
                <a:ea typeface="Arial"/>
                <a:cs typeface="Arial"/>
                <a:sym typeface="Arial"/>
              </a:defRPr>
            </a:lvl1pPr>
          </a:lstStyle>
          <a:p>
            <a:pPr/>
            <a:r>
              <a:t>1</a:t>
            </a:r>
          </a:p>
        </p:txBody>
      </p:sp>
      <p:sp>
        <p:nvSpPr>
          <p:cNvPr id="395" name="Rectangle"/>
          <p:cNvSpPr/>
          <p:nvPr/>
        </p:nvSpPr>
        <p:spPr>
          <a:xfrm>
            <a:off x="3918640" y="3142903"/>
            <a:ext cx="169334" cy="609601"/>
          </a:xfrm>
          <a:prstGeom prst="rect">
            <a:avLst/>
          </a:prstGeom>
          <a:solidFill>
            <a:srgbClr val="E8BD5A"/>
          </a:solidFill>
          <a:ln w="12700">
            <a:miter lim="400000"/>
          </a:ln>
        </p:spPr>
        <p:txBody>
          <a:bodyPr lIns="0" tIns="0" rIns="0" bIns="0"/>
          <a:lstStyle/>
          <a:p>
            <a:pPr algn="l" defTabSz="2438400">
              <a:defRPr sz="3600">
                <a:solidFill>
                  <a:srgbClr val="000000"/>
                </a:solidFill>
                <a:latin typeface="Arial"/>
                <a:ea typeface="Arial"/>
                <a:cs typeface="Arial"/>
                <a:sym typeface="Arial"/>
              </a:defRPr>
            </a:pPr>
          </a:p>
        </p:txBody>
      </p:sp>
      <p:sp>
        <p:nvSpPr>
          <p:cNvPr id="396" name="Save Container Metadata"/>
          <p:cNvSpPr txBox="1"/>
          <p:nvPr/>
        </p:nvSpPr>
        <p:spPr>
          <a:xfrm>
            <a:off x="4124245" y="3327053"/>
            <a:ext cx="2317056"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defTabSz="2438400">
              <a:defRPr sz="1600">
                <a:solidFill>
                  <a:srgbClr val="E8BC5C"/>
                </a:solidFill>
                <a:latin typeface="NotoSerifSC-Regular"/>
                <a:ea typeface="NotoSerifSC-Regular"/>
                <a:cs typeface="NotoSerifSC-Regular"/>
                <a:sym typeface="NotoSerifSC-Regular"/>
              </a:defRPr>
            </a:lvl1pPr>
          </a:lstStyle>
          <a:p>
            <a:pPr/>
            <a:r>
              <a:t>Save Container Metadata</a:t>
            </a:r>
          </a:p>
        </p:txBody>
      </p:sp>
      <p:sp>
        <p:nvSpPr>
          <p:cNvPr id="397" name="2"/>
          <p:cNvSpPr/>
          <p:nvPr/>
        </p:nvSpPr>
        <p:spPr>
          <a:xfrm>
            <a:off x="3867840" y="4024726"/>
            <a:ext cx="270934" cy="270935"/>
          </a:xfrm>
          <a:prstGeom prst="ellipse">
            <a:avLst/>
          </a:prstGeom>
          <a:solidFill>
            <a:srgbClr val="E8BC5B"/>
          </a:solidFill>
          <a:ln w="12700">
            <a:miter lim="400000"/>
          </a:ln>
          <a:extLst>
            <a:ext uri="{C572A759-6A51-4108-AA02-DFA0A04FC94B}">
              <ma14:wrappingTextBoxFlag xmlns:ma14="http://schemas.microsoft.com/office/mac/drawingml/2011/main" val="1"/>
            </a:ext>
          </a:extLst>
        </p:spPr>
        <p:txBody>
          <a:bodyPr lIns="0" tIns="0" rIns="0" bIns="0" anchor="ctr"/>
          <a:lstStyle>
            <a:lvl1pPr defTabSz="2438400">
              <a:defRPr sz="1000">
                <a:solidFill>
                  <a:srgbClr val="163C4D"/>
                </a:solidFill>
                <a:latin typeface="Arial"/>
                <a:ea typeface="Arial"/>
                <a:cs typeface="Arial"/>
                <a:sym typeface="Arial"/>
              </a:defRPr>
            </a:lvl1pPr>
          </a:lstStyle>
          <a:p>
            <a:pPr/>
            <a:r>
              <a:t>2</a:t>
            </a:r>
          </a:p>
        </p:txBody>
      </p:sp>
      <p:sp>
        <p:nvSpPr>
          <p:cNvPr id="398" name="Line"/>
          <p:cNvSpPr/>
          <p:nvPr/>
        </p:nvSpPr>
        <p:spPr>
          <a:xfrm>
            <a:off x="1355048" y="4160193"/>
            <a:ext cx="2635828" cy="1"/>
          </a:xfrm>
          <a:prstGeom prst="line">
            <a:avLst/>
          </a:prstGeom>
          <a:ln w="12700">
            <a:solidFill>
              <a:srgbClr val="E8BD5A"/>
            </a:solidFill>
            <a:custDash>
              <a:ds d="200000" sp="200000"/>
            </a:custDash>
            <a:miter lim="400000"/>
            <a:head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399" name="Container ID"/>
          <p:cNvSpPr txBox="1"/>
          <p:nvPr/>
        </p:nvSpPr>
        <p:spPr>
          <a:xfrm>
            <a:off x="2096252" y="3838963"/>
            <a:ext cx="1153419"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defTabSz="2438400">
              <a:defRPr sz="1600">
                <a:solidFill>
                  <a:srgbClr val="E8BC5C"/>
                </a:solidFill>
                <a:latin typeface="NotoSerifSC-Regular"/>
                <a:ea typeface="NotoSerifSC-Regular"/>
                <a:cs typeface="NotoSerifSC-Regular"/>
                <a:sym typeface="NotoSerifSC-Regular"/>
              </a:defRPr>
            </a:lvl1pPr>
          </a:lstStyle>
          <a:p>
            <a:pPr/>
            <a:r>
              <a:t>Container ID</a:t>
            </a:r>
          </a:p>
        </p:txBody>
      </p:sp>
      <p:sp>
        <p:nvSpPr>
          <p:cNvPr id="400" name="Line"/>
          <p:cNvSpPr/>
          <p:nvPr/>
        </p:nvSpPr>
        <p:spPr>
          <a:xfrm>
            <a:off x="1388904" y="4833390"/>
            <a:ext cx="2635829" cy="1"/>
          </a:xfrm>
          <a:prstGeom prst="line">
            <a:avLst/>
          </a:prstGeom>
          <a:ln w="12700">
            <a:solidFill>
              <a:srgbClr val="E8BD5A"/>
            </a:solidFill>
            <a:tail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401" name="Create  Task"/>
          <p:cNvSpPr txBox="1"/>
          <p:nvPr/>
        </p:nvSpPr>
        <p:spPr>
          <a:xfrm>
            <a:off x="1916177" y="4562544"/>
            <a:ext cx="1149748"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l" defTabSz="2438400">
              <a:defRPr sz="1600">
                <a:solidFill>
                  <a:srgbClr val="E8BC5C"/>
                </a:solidFill>
                <a:latin typeface="NotoSerifSC-Regular"/>
                <a:ea typeface="NotoSerifSC-Regular"/>
                <a:cs typeface="NotoSerifSC-Regular"/>
                <a:sym typeface="NotoSerifSC-Regular"/>
              </a:defRPr>
            </a:lvl1pPr>
          </a:lstStyle>
          <a:p>
            <a:pPr/>
            <a:r>
              <a:t>Create  Task</a:t>
            </a:r>
          </a:p>
        </p:txBody>
      </p:sp>
      <p:sp>
        <p:nvSpPr>
          <p:cNvPr id="402" name="3"/>
          <p:cNvSpPr/>
          <p:nvPr/>
        </p:nvSpPr>
        <p:spPr>
          <a:xfrm>
            <a:off x="1253457" y="4697923"/>
            <a:ext cx="270935" cy="270935"/>
          </a:xfrm>
          <a:prstGeom prst="ellipse">
            <a:avLst/>
          </a:prstGeom>
          <a:solidFill>
            <a:srgbClr val="E8BC5B"/>
          </a:solidFill>
          <a:ln w="12700">
            <a:miter lim="400000"/>
          </a:ln>
          <a:extLst>
            <a:ext uri="{C572A759-6A51-4108-AA02-DFA0A04FC94B}">
              <ma14:wrappingTextBoxFlag xmlns:ma14="http://schemas.microsoft.com/office/mac/drawingml/2011/main" val="1"/>
            </a:ext>
          </a:extLst>
        </p:spPr>
        <p:txBody>
          <a:bodyPr lIns="0" tIns="0" rIns="0" bIns="0" anchor="ctr"/>
          <a:lstStyle>
            <a:lvl1pPr defTabSz="2438400">
              <a:defRPr sz="1000">
                <a:solidFill>
                  <a:srgbClr val="163C4D"/>
                </a:solidFill>
                <a:latin typeface="Arial"/>
                <a:ea typeface="Arial"/>
                <a:cs typeface="Arial"/>
                <a:sym typeface="Arial"/>
              </a:defRPr>
            </a:lvl1pPr>
          </a:lstStyle>
          <a:p>
            <a:pPr/>
            <a:r>
              <a:t>3</a:t>
            </a:r>
          </a:p>
        </p:txBody>
      </p:sp>
      <p:sp>
        <p:nvSpPr>
          <p:cNvPr id="403" name="Line"/>
          <p:cNvSpPr/>
          <p:nvPr/>
        </p:nvSpPr>
        <p:spPr>
          <a:xfrm>
            <a:off x="4028399" y="5322329"/>
            <a:ext cx="4371149" cy="1"/>
          </a:xfrm>
          <a:prstGeom prst="line">
            <a:avLst/>
          </a:prstGeom>
          <a:ln w="12700">
            <a:solidFill>
              <a:srgbClr val="E8BD5A"/>
            </a:solidFill>
            <a:custDash>
              <a:ds d="200000" sp="200000"/>
            </a:custDash>
            <a:miter lim="400000"/>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404" name="Prepare Bundle"/>
          <p:cNvSpPr txBox="1"/>
          <p:nvPr/>
        </p:nvSpPr>
        <p:spPr>
          <a:xfrm>
            <a:off x="5310422" y="5009003"/>
            <a:ext cx="1424782"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defTabSz="2438400">
              <a:defRPr sz="1600">
                <a:solidFill>
                  <a:srgbClr val="E8BC5C"/>
                </a:solidFill>
                <a:latin typeface="NotoSerifSC-Regular"/>
                <a:ea typeface="NotoSerifSC-Regular"/>
                <a:cs typeface="NotoSerifSC-Regular"/>
                <a:sym typeface="NotoSerifSC-Regular"/>
              </a:defRPr>
            </a:lvl1pPr>
          </a:lstStyle>
          <a:p>
            <a:pPr/>
            <a:r>
              <a:t>Prepare Bundle</a:t>
            </a:r>
          </a:p>
        </p:txBody>
      </p:sp>
      <p:sp>
        <p:nvSpPr>
          <p:cNvPr id="405" name="4"/>
          <p:cNvSpPr/>
          <p:nvPr/>
        </p:nvSpPr>
        <p:spPr>
          <a:xfrm>
            <a:off x="3859085" y="5186862"/>
            <a:ext cx="270935" cy="270935"/>
          </a:xfrm>
          <a:prstGeom prst="ellipse">
            <a:avLst/>
          </a:prstGeom>
          <a:solidFill>
            <a:srgbClr val="E8BC5B"/>
          </a:solidFill>
          <a:ln w="12700">
            <a:miter lim="400000"/>
          </a:ln>
          <a:extLst>
            <a:ext uri="{C572A759-6A51-4108-AA02-DFA0A04FC94B}">
              <ma14:wrappingTextBoxFlag xmlns:ma14="http://schemas.microsoft.com/office/mac/drawingml/2011/main" val="1"/>
            </a:ext>
          </a:extLst>
        </p:spPr>
        <p:txBody>
          <a:bodyPr lIns="0" tIns="0" rIns="0" bIns="0" anchor="ctr"/>
          <a:lstStyle>
            <a:lvl1pPr defTabSz="2438400">
              <a:defRPr sz="1000">
                <a:solidFill>
                  <a:srgbClr val="163C4D"/>
                </a:solidFill>
                <a:latin typeface="Arial"/>
                <a:ea typeface="Arial"/>
                <a:cs typeface="Arial"/>
                <a:sym typeface="Arial"/>
              </a:defRPr>
            </a:lvl1pPr>
          </a:lstStyle>
          <a:p>
            <a:pPr/>
            <a:r>
              <a:t>4</a:t>
            </a:r>
          </a:p>
        </p:txBody>
      </p:sp>
      <p:sp>
        <p:nvSpPr>
          <p:cNvPr id="406" name="5"/>
          <p:cNvSpPr/>
          <p:nvPr/>
        </p:nvSpPr>
        <p:spPr>
          <a:xfrm>
            <a:off x="3867840" y="5760468"/>
            <a:ext cx="270934" cy="270934"/>
          </a:xfrm>
          <a:prstGeom prst="ellipse">
            <a:avLst/>
          </a:prstGeom>
          <a:solidFill>
            <a:srgbClr val="E8BC5B"/>
          </a:solidFill>
          <a:ln w="12700">
            <a:miter lim="400000"/>
          </a:ln>
          <a:extLst>
            <a:ext uri="{C572A759-6A51-4108-AA02-DFA0A04FC94B}">
              <ma14:wrappingTextBoxFlag xmlns:ma14="http://schemas.microsoft.com/office/mac/drawingml/2011/main" val="1"/>
            </a:ext>
          </a:extLst>
        </p:spPr>
        <p:txBody>
          <a:bodyPr lIns="0" tIns="0" rIns="0" bIns="0" anchor="ctr"/>
          <a:lstStyle>
            <a:lvl1pPr defTabSz="2438400">
              <a:defRPr sz="1000">
                <a:solidFill>
                  <a:srgbClr val="163C4D"/>
                </a:solidFill>
                <a:latin typeface="Arial"/>
                <a:ea typeface="Arial"/>
                <a:cs typeface="Arial"/>
                <a:sym typeface="Arial"/>
              </a:defRPr>
            </a:lvl1pPr>
          </a:lstStyle>
          <a:p>
            <a:pPr/>
            <a:r>
              <a:t>5</a:t>
            </a:r>
          </a:p>
        </p:txBody>
      </p:sp>
      <p:sp>
        <p:nvSpPr>
          <p:cNvPr id="407" name="Execute Binary"/>
          <p:cNvSpPr txBox="1"/>
          <p:nvPr/>
        </p:nvSpPr>
        <p:spPr>
          <a:xfrm>
            <a:off x="5333143" y="5467315"/>
            <a:ext cx="1379340"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defTabSz="2438400">
              <a:defRPr sz="1600">
                <a:solidFill>
                  <a:srgbClr val="E8BC5C"/>
                </a:solidFill>
                <a:latin typeface="NotoSerifSC-Regular"/>
                <a:ea typeface="NotoSerifSC-Regular"/>
                <a:cs typeface="NotoSerifSC-Regular"/>
                <a:sym typeface="NotoSerifSC-Regular"/>
              </a:defRPr>
            </a:lvl1pPr>
          </a:lstStyle>
          <a:p>
            <a:pPr/>
            <a:r>
              <a:t>Execute Binary</a:t>
            </a:r>
          </a:p>
        </p:txBody>
      </p:sp>
      <p:sp>
        <p:nvSpPr>
          <p:cNvPr id="408" name="containerd-shim-runc-v2 start"/>
          <p:cNvSpPr txBox="1"/>
          <p:nvPr/>
        </p:nvSpPr>
        <p:spPr>
          <a:xfrm>
            <a:off x="4695216" y="5925627"/>
            <a:ext cx="2655194"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defTabSz="2438400">
              <a:defRPr sz="1600">
                <a:solidFill>
                  <a:srgbClr val="E8BC5C"/>
                </a:solidFill>
                <a:latin typeface="NotoSerifSC-Regular"/>
                <a:ea typeface="NotoSerifSC-Regular"/>
                <a:cs typeface="NotoSerifSC-Regular"/>
                <a:sym typeface="NotoSerifSC-Regular"/>
              </a:defRPr>
            </a:lvl1pPr>
          </a:lstStyle>
          <a:p>
            <a:pPr/>
            <a:r>
              <a:t>containerd-shim-runc-v2 start</a:t>
            </a:r>
          </a:p>
        </p:txBody>
      </p:sp>
      <p:sp>
        <p:nvSpPr>
          <p:cNvPr id="409" name="6"/>
          <p:cNvSpPr/>
          <p:nvPr/>
        </p:nvSpPr>
        <p:spPr>
          <a:xfrm>
            <a:off x="8244278" y="6360882"/>
            <a:ext cx="270934" cy="270935"/>
          </a:xfrm>
          <a:prstGeom prst="ellipse">
            <a:avLst/>
          </a:prstGeom>
          <a:solidFill>
            <a:srgbClr val="E8BC5B"/>
          </a:solidFill>
          <a:ln w="12700">
            <a:miter lim="400000"/>
          </a:ln>
          <a:extLst>
            <a:ext uri="{C572A759-6A51-4108-AA02-DFA0A04FC94B}">
              <ma14:wrappingTextBoxFlag xmlns:ma14="http://schemas.microsoft.com/office/mac/drawingml/2011/main" val="1"/>
            </a:ext>
          </a:extLst>
        </p:spPr>
        <p:txBody>
          <a:bodyPr lIns="0" tIns="0" rIns="0" bIns="0" anchor="ctr"/>
          <a:lstStyle>
            <a:lvl1pPr defTabSz="2438400">
              <a:defRPr sz="1000">
                <a:solidFill>
                  <a:srgbClr val="163C4D"/>
                </a:solidFill>
                <a:latin typeface="Arial"/>
                <a:ea typeface="Arial"/>
                <a:cs typeface="Arial"/>
                <a:sym typeface="Arial"/>
              </a:defRPr>
            </a:lvl1pPr>
          </a:lstStyle>
          <a:p>
            <a:pPr/>
            <a:r>
              <a:t>6</a:t>
            </a:r>
          </a:p>
        </p:txBody>
      </p:sp>
      <p:sp>
        <p:nvSpPr>
          <p:cNvPr id="491" name="Connection Line"/>
          <p:cNvSpPr/>
          <p:nvPr/>
        </p:nvSpPr>
        <p:spPr>
          <a:xfrm>
            <a:off x="8377929" y="6540083"/>
            <a:ext cx="380934" cy="408444"/>
          </a:xfrm>
          <a:custGeom>
            <a:avLst/>
            <a:gdLst/>
            <a:ahLst/>
            <a:cxnLst>
              <a:cxn ang="0">
                <a:pos x="wd2" y="hd2"/>
              </a:cxn>
              <a:cxn ang="5400000">
                <a:pos x="wd2" y="hd2"/>
              </a:cxn>
              <a:cxn ang="10800000">
                <a:pos x="wd2" y="hd2"/>
              </a:cxn>
              <a:cxn ang="16200000">
                <a:pos x="wd2" y="hd2"/>
              </a:cxn>
            </a:cxnLst>
            <a:rect l="0" t="0" r="r" b="b"/>
            <a:pathLst>
              <a:path w="16345" h="21600" fill="norm" stroke="1" extrusionOk="0">
                <a:moveTo>
                  <a:pt x="0" y="21600"/>
                </a:moveTo>
                <a:cubicBezTo>
                  <a:pt x="19740" y="14677"/>
                  <a:pt x="21600" y="7477"/>
                  <a:pt x="5581" y="0"/>
                </a:cubicBezTo>
              </a:path>
            </a:pathLst>
          </a:custGeom>
          <a:ln w="12700">
            <a:solidFill>
              <a:srgbClr val="E8BC5B"/>
            </a:solidFill>
          </a:ln>
        </p:spPr>
        <p:txBody>
          <a:bodyPr/>
          <a:lstStyle/>
          <a:p>
            <a:pPr/>
          </a:p>
        </p:txBody>
      </p:sp>
      <p:sp>
        <p:nvSpPr>
          <p:cNvPr id="411" name="Start TTRPC Server"/>
          <p:cNvSpPr txBox="1"/>
          <p:nvPr/>
        </p:nvSpPr>
        <p:spPr>
          <a:xfrm>
            <a:off x="6462417" y="6690952"/>
            <a:ext cx="1826916"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defTabSz="2438400">
              <a:defRPr sz="1600">
                <a:solidFill>
                  <a:srgbClr val="E8BC5C"/>
                </a:solidFill>
                <a:latin typeface="NotoSerifSC-Regular"/>
                <a:ea typeface="NotoSerifSC-Regular"/>
                <a:cs typeface="NotoSerifSC-Regular"/>
                <a:sym typeface="NotoSerifSC-Regular"/>
              </a:defRPr>
            </a:lvl1pPr>
          </a:lstStyle>
          <a:p>
            <a:pPr/>
            <a:r>
              <a:t>Start TTRPC Server</a:t>
            </a:r>
          </a:p>
        </p:txBody>
      </p:sp>
      <p:sp>
        <p:nvSpPr>
          <p:cNvPr id="412" name="Line"/>
          <p:cNvSpPr/>
          <p:nvPr/>
        </p:nvSpPr>
        <p:spPr>
          <a:xfrm>
            <a:off x="4028399" y="7568135"/>
            <a:ext cx="4371149" cy="1"/>
          </a:xfrm>
          <a:prstGeom prst="line">
            <a:avLst/>
          </a:prstGeom>
          <a:ln w="12700">
            <a:solidFill>
              <a:srgbClr val="E8BD5A"/>
            </a:solidFill>
            <a:custDash>
              <a:ds d="200000" sp="200000"/>
            </a:custDash>
            <a:miter lim="400000"/>
            <a:head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413" name="7"/>
          <p:cNvSpPr/>
          <p:nvPr/>
        </p:nvSpPr>
        <p:spPr>
          <a:xfrm>
            <a:off x="8244278" y="7432669"/>
            <a:ext cx="270934" cy="270934"/>
          </a:xfrm>
          <a:prstGeom prst="ellipse">
            <a:avLst/>
          </a:prstGeom>
          <a:solidFill>
            <a:srgbClr val="E8BC5B"/>
          </a:solidFill>
          <a:ln w="12700">
            <a:miter lim="400000"/>
          </a:ln>
          <a:extLst>
            <a:ext uri="{C572A759-6A51-4108-AA02-DFA0A04FC94B}">
              <ma14:wrappingTextBoxFlag xmlns:ma14="http://schemas.microsoft.com/office/mac/drawingml/2011/main" val="1"/>
            </a:ext>
          </a:extLst>
        </p:spPr>
        <p:txBody>
          <a:bodyPr lIns="0" tIns="0" rIns="0" bIns="0" anchor="ctr"/>
          <a:lstStyle>
            <a:lvl1pPr defTabSz="2438400">
              <a:defRPr sz="1000">
                <a:solidFill>
                  <a:srgbClr val="163C4D"/>
                </a:solidFill>
                <a:latin typeface="Arial"/>
                <a:ea typeface="Arial"/>
                <a:cs typeface="Arial"/>
                <a:sym typeface="Arial"/>
              </a:defRPr>
            </a:lvl1pPr>
          </a:lstStyle>
          <a:p>
            <a:pPr/>
            <a:r>
              <a:t>7</a:t>
            </a:r>
          </a:p>
        </p:txBody>
      </p:sp>
      <p:sp>
        <p:nvSpPr>
          <p:cNvPr id="414" name="Respond with address:"/>
          <p:cNvSpPr txBox="1"/>
          <p:nvPr/>
        </p:nvSpPr>
        <p:spPr>
          <a:xfrm>
            <a:off x="5140244" y="7210419"/>
            <a:ext cx="2079725"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defTabSz="2438400">
              <a:defRPr sz="1600">
                <a:solidFill>
                  <a:srgbClr val="E8BC5C"/>
                </a:solidFill>
                <a:latin typeface="NotoSerifSC-Regular"/>
                <a:ea typeface="NotoSerifSC-Regular"/>
                <a:cs typeface="NotoSerifSC-Regular"/>
                <a:sym typeface="NotoSerifSC-Regular"/>
              </a:defRPr>
            </a:lvl1pPr>
          </a:lstStyle>
          <a:p>
            <a:pPr/>
            <a:r>
              <a:t>Respond with address:</a:t>
            </a:r>
          </a:p>
        </p:txBody>
      </p:sp>
      <p:sp>
        <p:nvSpPr>
          <p:cNvPr id="415" name="/run/containerd/containerd.sock.ttrpc"/>
          <p:cNvSpPr txBox="1"/>
          <p:nvPr/>
        </p:nvSpPr>
        <p:spPr>
          <a:xfrm>
            <a:off x="4553594" y="7616819"/>
            <a:ext cx="3299521"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defTabSz="2438400">
              <a:defRPr sz="1600">
                <a:solidFill>
                  <a:srgbClr val="E8BC5C"/>
                </a:solidFill>
                <a:latin typeface="NotoSerifSC-Regular"/>
                <a:ea typeface="NotoSerifSC-Regular"/>
                <a:cs typeface="NotoSerifSC-Regular"/>
                <a:sym typeface="NotoSerifSC-Regular"/>
              </a:defRPr>
            </a:lvl1pPr>
          </a:lstStyle>
          <a:p>
            <a:pPr/>
            <a:r>
              <a:t>/run/containerd/containerd.sock.ttrpc</a:t>
            </a:r>
          </a:p>
        </p:txBody>
      </p:sp>
      <p:sp>
        <p:nvSpPr>
          <p:cNvPr id="416" name="8"/>
          <p:cNvSpPr/>
          <p:nvPr/>
        </p:nvSpPr>
        <p:spPr>
          <a:xfrm>
            <a:off x="3867840" y="8300551"/>
            <a:ext cx="270934" cy="270934"/>
          </a:xfrm>
          <a:prstGeom prst="ellipse">
            <a:avLst/>
          </a:prstGeom>
          <a:solidFill>
            <a:srgbClr val="E8BC5B"/>
          </a:solidFill>
          <a:ln w="12700">
            <a:miter lim="400000"/>
          </a:ln>
          <a:extLst>
            <a:ext uri="{C572A759-6A51-4108-AA02-DFA0A04FC94B}">
              <ma14:wrappingTextBoxFlag xmlns:ma14="http://schemas.microsoft.com/office/mac/drawingml/2011/main" val="1"/>
            </a:ext>
          </a:extLst>
        </p:spPr>
        <p:txBody>
          <a:bodyPr lIns="0" tIns="0" rIns="0" bIns="0" anchor="ctr"/>
          <a:lstStyle>
            <a:lvl1pPr defTabSz="2438400">
              <a:defRPr sz="1000">
                <a:solidFill>
                  <a:srgbClr val="163C4D"/>
                </a:solidFill>
                <a:latin typeface="Arial"/>
                <a:ea typeface="Arial"/>
                <a:cs typeface="Arial"/>
                <a:sym typeface="Arial"/>
              </a:defRPr>
            </a:lvl1pPr>
          </a:lstStyle>
          <a:p>
            <a:pPr/>
            <a:r>
              <a:t>8</a:t>
            </a:r>
          </a:p>
        </p:txBody>
      </p:sp>
      <p:sp>
        <p:nvSpPr>
          <p:cNvPr id="417" name="Line"/>
          <p:cNvSpPr/>
          <p:nvPr/>
        </p:nvSpPr>
        <p:spPr>
          <a:xfrm>
            <a:off x="4028399" y="8436017"/>
            <a:ext cx="4371149" cy="1"/>
          </a:xfrm>
          <a:prstGeom prst="line">
            <a:avLst/>
          </a:prstGeom>
          <a:ln w="12700">
            <a:solidFill>
              <a:srgbClr val="E8BD5A"/>
            </a:solidFill>
            <a:custDash>
              <a:ds d="200000" sp="200000"/>
            </a:custDash>
            <a:miter lim="400000"/>
            <a:tail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418" name="Create TTRPC Client"/>
          <p:cNvSpPr txBox="1"/>
          <p:nvPr/>
        </p:nvSpPr>
        <p:spPr>
          <a:xfrm>
            <a:off x="5249616" y="8123897"/>
            <a:ext cx="1928714"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defTabSz="2438400">
              <a:defRPr sz="1600">
                <a:solidFill>
                  <a:srgbClr val="E8BC5C"/>
                </a:solidFill>
                <a:latin typeface="NotoSerifSC-Regular"/>
                <a:ea typeface="NotoSerifSC-Regular"/>
                <a:cs typeface="NotoSerifSC-Regular"/>
                <a:sym typeface="NotoSerifSC-Regular"/>
              </a:defRPr>
            </a:lvl1pPr>
          </a:lstStyle>
          <a:p>
            <a:pPr/>
            <a:r>
              <a:t>Create TTRPC Client</a:t>
            </a:r>
          </a:p>
        </p:txBody>
      </p:sp>
      <p:sp>
        <p:nvSpPr>
          <p:cNvPr id="419" name="Schedule new task"/>
          <p:cNvSpPr txBox="1"/>
          <p:nvPr/>
        </p:nvSpPr>
        <p:spPr>
          <a:xfrm>
            <a:off x="4176902" y="8774670"/>
            <a:ext cx="1731071" cy="254001"/>
          </a:xfrm>
          <a:prstGeom prst="rect">
            <a:avLst/>
          </a:prstGeom>
          <a:ln w="12700">
            <a:solidFill>
              <a:srgbClr val="E8BD5A"/>
            </a:solidFill>
            <a:custDash>
              <a:ds d="200000" sp="200000"/>
            </a:custDash>
            <a:miter lim="400000"/>
          </a:ln>
          <a:extLst>
            <a:ext uri="{C572A759-6A51-4108-AA02-DFA0A04FC94B}">
              <ma14:wrappingTextBoxFlag xmlns:ma14="http://schemas.microsoft.com/office/mac/drawingml/2011/main" val="1"/>
            </a:ext>
          </a:extLst>
        </p:spPr>
        <p:txBody>
          <a:bodyPr wrap="none" lIns="0" tIns="0" rIns="0" bIns="0" anchor="ctr">
            <a:spAutoFit/>
          </a:bodyPr>
          <a:lstStyle>
            <a:lvl1pPr defTabSz="2438400">
              <a:defRPr sz="1600">
                <a:solidFill>
                  <a:srgbClr val="E8BC5C"/>
                </a:solidFill>
                <a:latin typeface="NotoSerifSC-Regular"/>
                <a:ea typeface="NotoSerifSC-Regular"/>
                <a:cs typeface="NotoSerifSC-Regular"/>
                <a:sym typeface="NotoSerifSC-Regular"/>
              </a:defRPr>
            </a:lvl1pPr>
          </a:lstStyle>
          <a:p>
            <a:pPr/>
            <a:r>
              <a:t>Schedule new task</a:t>
            </a:r>
          </a:p>
        </p:txBody>
      </p:sp>
      <p:sp>
        <p:nvSpPr>
          <p:cNvPr id="420" name="9"/>
          <p:cNvSpPr/>
          <p:nvPr/>
        </p:nvSpPr>
        <p:spPr>
          <a:xfrm>
            <a:off x="3855389" y="9371788"/>
            <a:ext cx="270934" cy="270934"/>
          </a:xfrm>
          <a:prstGeom prst="ellipse">
            <a:avLst/>
          </a:prstGeom>
          <a:solidFill>
            <a:srgbClr val="E8BC5B"/>
          </a:solidFill>
          <a:ln w="12700">
            <a:miter lim="400000"/>
          </a:ln>
          <a:extLst>
            <a:ext uri="{C572A759-6A51-4108-AA02-DFA0A04FC94B}">
              <ma14:wrappingTextBoxFlag xmlns:ma14="http://schemas.microsoft.com/office/mac/drawingml/2011/main" val="1"/>
            </a:ext>
          </a:extLst>
        </p:spPr>
        <p:txBody>
          <a:bodyPr lIns="0" tIns="0" rIns="0" bIns="0" anchor="ctr"/>
          <a:lstStyle>
            <a:lvl1pPr defTabSz="2438400">
              <a:defRPr sz="1000">
                <a:solidFill>
                  <a:srgbClr val="163C4D"/>
                </a:solidFill>
                <a:latin typeface="Arial"/>
                <a:ea typeface="Arial"/>
                <a:cs typeface="Arial"/>
                <a:sym typeface="Arial"/>
              </a:defRPr>
            </a:lvl1pPr>
          </a:lstStyle>
          <a:p>
            <a:pPr/>
            <a:r>
              <a:t>9</a:t>
            </a:r>
          </a:p>
        </p:txBody>
      </p:sp>
      <p:sp>
        <p:nvSpPr>
          <p:cNvPr id="421" name="TaskService.CreateTaskRequest"/>
          <p:cNvSpPr txBox="1"/>
          <p:nvPr/>
        </p:nvSpPr>
        <p:spPr>
          <a:xfrm>
            <a:off x="4920323" y="9208426"/>
            <a:ext cx="2949080"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1" indent="0" defTabSz="2438400">
              <a:defRPr sz="1600">
                <a:solidFill>
                  <a:srgbClr val="E8BC5C"/>
                </a:solidFill>
                <a:latin typeface="NotoSerifSC-Regular"/>
                <a:ea typeface="NotoSerifSC-Regular"/>
                <a:cs typeface="NotoSerifSC-Regular"/>
                <a:sym typeface="NotoSerifSC-Regular"/>
              </a:defRPr>
            </a:pPr>
            <a:r>
              <a:t>TaskService.CreateTaskRequest</a:t>
            </a:r>
          </a:p>
        </p:txBody>
      </p:sp>
      <p:sp>
        <p:nvSpPr>
          <p:cNvPr id="422" name="10"/>
          <p:cNvSpPr/>
          <p:nvPr/>
        </p:nvSpPr>
        <p:spPr>
          <a:xfrm>
            <a:off x="8244278" y="9678475"/>
            <a:ext cx="270934" cy="270935"/>
          </a:xfrm>
          <a:prstGeom prst="ellipse">
            <a:avLst/>
          </a:prstGeom>
          <a:solidFill>
            <a:srgbClr val="E8BC5B"/>
          </a:solidFill>
          <a:ln w="12700">
            <a:miter lim="400000"/>
          </a:ln>
          <a:extLst>
            <a:ext uri="{C572A759-6A51-4108-AA02-DFA0A04FC94B}">
              <ma14:wrappingTextBoxFlag xmlns:ma14="http://schemas.microsoft.com/office/mac/drawingml/2011/main" val="1"/>
            </a:ext>
          </a:extLst>
        </p:spPr>
        <p:txBody>
          <a:bodyPr lIns="0" tIns="0" rIns="0" bIns="0" anchor="ctr"/>
          <a:lstStyle>
            <a:lvl1pPr defTabSz="2438400">
              <a:defRPr sz="1000">
                <a:solidFill>
                  <a:srgbClr val="163C4D"/>
                </a:solidFill>
                <a:latin typeface="Arial"/>
                <a:ea typeface="Arial"/>
                <a:cs typeface="Arial"/>
                <a:sym typeface="Arial"/>
              </a:defRPr>
            </a:lvl1pPr>
          </a:lstStyle>
          <a:p>
            <a:pPr/>
            <a:r>
              <a:t>10</a:t>
            </a:r>
          </a:p>
        </p:txBody>
      </p:sp>
      <p:sp>
        <p:nvSpPr>
          <p:cNvPr id="423" name="Line"/>
          <p:cNvSpPr/>
          <p:nvPr/>
        </p:nvSpPr>
        <p:spPr>
          <a:xfrm>
            <a:off x="4028399" y="9813942"/>
            <a:ext cx="4371149" cy="1"/>
          </a:xfrm>
          <a:prstGeom prst="line">
            <a:avLst/>
          </a:prstGeom>
          <a:ln w="12700">
            <a:solidFill>
              <a:srgbClr val="E8BD5A"/>
            </a:solidFill>
            <a:custDash>
              <a:ds d="200000" sp="200000"/>
            </a:custDash>
            <a:miter lim="400000"/>
            <a:head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424" name="Task PID"/>
          <p:cNvSpPr txBox="1"/>
          <p:nvPr/>
        </p:nvSpPr>
        <p:spPr>
          <a:xfrm>
            <a:off x="5801123" y="9811825"/>
            <a:ext cx="825700"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1" indent="0" defTabSz="2438400">
              <a:defRPr sz="1600">
                <a:solidFill>
                  <a:srgbClr val="E8BC5C"/>
                </a:solidFill>
                <a:latin typeface="NotoSerifSC-Regular"/>
                <a:ea typeface="NotoSerifSC-Regular"/>
                <a:cs typeface="NotoSerifSC-Regular"/>
                <a:sym typeface="NotoSerifSC-Regular"/>
              </a:defRPr>
            </a:pPr>
            <a:r>
              <a:t>Task PID</a:t>
            </a:r>
          </a:p>
        </p:txBody>
      </p:sp>
      <p:sp>
        <p:nvSpPr>
          <p:cNvPr id="425" name="11"/>
          <p:cNvSpPr/>
          <p:nvPr/>
        </p:nvSpPr>
        <p:spPr>
          <a:xfrm>
            <a:off x="3867840" y="10136966"/>
            <a:ext cx="270934" cy="270934"/>
          </a:xfrm>
          <a:prstGeom prst="ellipse">
            <a:avLst/>
          </a:prstGeom>
          <a:solidFill>
            <a:srgbClr val="E8BC5B"/>
          </a:solidFill>
          <a:ln w="12700">
            <a:miter lim="400000"/>
          </a:ln>
          <a:extLst>
            <a:ext uri="{C572A759-6A51-4108-AA02-DFA0A04FC94B}">
              <ma14:wrappingTextBoxFlag xmlns:ma14="http://schemas.microsoft.com/office/mac/drawingml/2011/main" val="1"/>
            </a:ext>
          </a:extLst>
        </p:spPr>
        <p:txBody>
          <a:bodyPr lIns="0" tIns="0" rIns="0" bIns="0" anchor="ctr"/>
          <a:lstStyle>
            <a:lvl1pPr defTabSz="2438400">
              <a:defRPr sz="1000">
                <a:solidFill>
                  <a:srgbClr val="163C4D"/>
                </a:solidFill>
                <a:latin typeface="Arial"/>
                <a:ea typeface="Arial"/>
                <a:cs typeface="Arial"/>
                <a:sym typeface="Arial"/>
              </a:defRPr>
            </a:lvl1pPr>
          </a:lstStyle>
          <a:p>
            <a:pPr/>
            <a:r>
              <a:t>11</a:t>
            </a:r>
          </a:p>
        </p:txBody>
      </p:sp>
      <p:sp>
        <p:nvSpPr>
          <p:cNvPr id="426" name="Task PID"/>
          <p:cNvSpPr txBox="1"/>
          <p:nvPr/>
        </p:nvSpPr>
        <p:spPr>
          <a:xfrm>
            <a:off x="2318542" y="9958368"/>
            <a:ext cx="825699"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1" indent="0" defTabSz="2438400">
              <a:defRPr sz="1600">
                <a:solidFill>
                  <a:srgbClr val="E8BC5C"/>
                </a:solidFill>
                <a:latin typeface="NotoSerifSC-Regular"/>
                <a:ea typeface="NotoSerifSC-Regular"/>
                <a:cs typeface="NotoSerifSC-Regular"/>
                <a:sym typeface="NotoSerifSC-Regular"/>
              </a:defRPr>
            </a:pPr>
            <a:r>
              <a:t>Task PID</a:t>
            </a:r>
          </a:p>
        </p:txBody>
      </p:sp>
      <p:sp>
        <p:nvSpPr>
          <p:cNvPr id="427" name="12"/>
          <p:cNvSpPr/>
          <p:nvPr/>
        </p:nvSpPr>
        <p:spPr>
          <a:xfrm>
            <a:off x="1219601" y="10633892"/>
            <a:ext cx="270934" cy="270935"/>
          </a:xfrm>
          <a:prstGeom prst="ellipse">
            <a:avLst/>
          </a:prstGeom>
          <a:solidFill>
            <a:srgbClr val="E8BC5B"/>
          </a:solidFill>
          <a:ln w="12700">
            <a:miter lim="400000"/>
          </a:ln>
          <a:extLst>
            <a:ext uri="{C572A759-6A51-4108-AA02-DFA0A04FC94B}">
              <ma14:wrappingTextBoxFlag xmlns:ma14="http://schemas.microsoft.com/office/mac/drawingml/2011/main" val="1"/>
            </a:ext>
          </a:extLst>
        </p:spPr>
        <p:txBody>
          <a:bodyPr lIns="0" tIns="0" rIns="0" bIns="0" anchor="ctr"/>
          <a:lstStyle>
            <a:lvl1pPr defTabSz="2438400">
              <a:defRPr sz="1000">
                <a:solidFill>
                  <a:srgbClr val="163C4D"/>
                </a:solidFill>
                <a:latin typeface="Arial"/>
                <a:ea typeface="Arial"/>
                <a:cs typeface="Arial"/>
                <a:sym typeface="Arial"/>
              </a:defRPr>
            </a:lvl1pPr>
          </a:lstStyle>
          <a:p>
            <a:pPr/>
            <a:r>
              <a:t>12</a:t>
            </a:r>
          </a:p>
        </p:txBody>
      </p:sp>
      <p:sp>
        <p:nvSpPr>
          <p:cNvPr id="428" name="Start Task"/>
          <p:cNvSpPr txBox="1"/>
          <p:nvPr/>
        </p:nvSpPr>
        <p:spPr>
          <a:xfrm>
            <a:off x="2275134" y="10400245"/>
            <a:ext cx="912516"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1" indent="0" defTabSz="2438400">
              <a:defRPr sz="1600">
                <a:solidFill>
                  <a:srgbClr val="E8BC5C"/>
                </a:solidFill>
                <a:latin typeface="NotoSerifSC-Regular"/>
                <a:ea typeface="NotoSerifSC-Regular"/>
                <a:cs typeface="NotoSerifSC-Regular"/>
                <a:sym typeface="NotoSerifSC-Regular"/>
              </a:defRPr>
            </a:pPr>
            <a:r>
              <a:t>Start Task</a:t>
            </a:r>
          </a:p>
        </p:txBody>
      </p:sp>
      <p:sp>
        <p:nvSpPr>
          <p:cNvPr id="429" name="13"/>
          <p:cNvSpPr/>
          <p:nvPr/>
        </p:nvSpPr>
        <p:spPr>
          <a:xfrm>
            <a:off x="3859085" y="10966362"/>
            <a:ext cx="270935" cy="270934"/>
          </a:xfrm>
          <a:prstGeom prst="ellipse">
            <a:avLst/>
          </a:prstGeom>
          <a:solidFill>
            <a:srgbClr val="E8BC5B"/>
          </a:solidFill>
          <a:ln w="12700">
            <a:miter lim="400000"/>
          </a:ln>
          <a:extLst>
            <a:ext uri="{C572A759-6A51-4108-AA02-DFA0A04FC94B}">
              <ma14:wrappingTextBoxFlag xmlns:ma14="http://schemas.microsoft.com/office/mac/drawingml/2011/main" val="1"/>
            </a:ext>
          </a:extLst>
        </p:spPr>
        <p:txBody>
          <a:bodyPr lIns="0" tIns="0" rIns="0" bIns="0" anchor="ctr"/>
          <a:lstStyle>
            <a:lvl1pPr defTabSz="2438400">
              <a:defRPr sz="1000">
                <a:solidFill>
                  <a:srgbClr val="163C4D"/>
                </a:solidFill>
                <a:latin typeface="Arial"/>
                <a:ea typeface="Arial"/>
                <a:cs typeface="Arial"/>
                <a:sym typeface="Arial"/>
              </a:defRPr>
            </a:lvl1pPr>
          </a:lstStyle>
          <a:p>
            <a:pPr/>
            <a:r>
              <a:t>13</a:t>
            </a:r>
          </a:p>
        </p:txBody>
      </p:sp>
      <p:sp>
        <p:nvSpPr>
          <p:cNvPr id="430" name="Line"/>
          <p:cNvSpPr/>
          <p:nvPr/>
        </p:nvSpPr>
        <p:spPr>
          <a:xfrm>
            <a:off x="4109341" y="11090015"/>
            <a:ext cx="4253471" cy="1"/>
          </a:xfrm>
          <a:prstGeom prst="line">
            <a:avLst/>
          </a:prstGeom>
          <a:ln w="12700">
            <a:solidFill>
              <a:srgbClr val="E8BD5A"/>
            </a:solidFill>
            <a:tail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431" name="TaskService.StartRequest"/>
          <p:cNvSpPr txBox="1"/>
          <p:nvPr/>
        </p:nvSpPr>
        <p:spPr>
          <a:xfrm>
            <a:off x="5184599" y="10735813"/>
            <a:ext cx="2350494"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1" indent="0" defTabSz="2438400">
              <a:defRPr sz="1600">
                <a:solidFill>
                  <a:srgbClr val="E8BC5C"/>
                </a:solidFill>
                <a:latin typeface="NotoSerifSC-Regular"/>
                <a:ea typeface="NotoSerifSC-Regular"/>
                <a:cs typeface="NotoSerifSC-Regular"/>
                <a:sym typeface="NotoSerifSC-Regular"/>
              </a:defRPr>
            </a:pPr>
            <a:r>
              <a:t>TaskService.StartRequest</a:t>
            </a:r>
          </a:p>
        </p:txBody>
      </p:sp>
      <p:sp>
        <p:nvSpPr>
          <p:cNvPr id="432" name="14"/>
          <p:cNvSpPr/>
          <p:nvPr/>
        </p:nvSpPr>
        <p:spPr>
          <a:xfrm>
            <a:off x="8244278" y="11311457"/>
            <a:ext cx="270934" cy="270934"/>
          </a:xfrm>
          <a:prstGeom prst="ellipse">
            <a:avLst/>
          </a:prstGeom>
          <a:solidFill>
            <a:srgbClr val="E8BC5B"/>
          </a:solidFill>
          <a:ln w="12700">
            <a:miter lim="400000"/>
          </a:ln>
          <a:extLst>
            <a:ext uri="{C572A759-6A51-4108-AA02-DFA0A04FC94B}">
              <ma14:wrappingTextBoxFlag xmlns:ma14="http://schemas.microsoft.com/office/mac/drawingml/2011/main" val="1"/>
            </a:ext>
          </a:extLst>
        </p:spPr>
        <p:txBody>
          <a:bodyPr lIns="0" tIns="0" rIns="0" bIns="0" anchor="ctr"/>
          <a:lstStyle>
            <a:lvl1pPr defTabSz="2438400">
              <a:defRPr sz="1000">
                <a:solidFill>
                  <a:srgbClr val="163C4D"/>
                </a:solidFill>
                <a:latin typeface="Arial"/>
                <a:ea typeface="Arial"/>
                <a:cs typeface="Arial"/>
                <a:sym typeface="Arial"/>
              </a:defRPr>
            </a:lvl1pPr>
          </a:lstStyle>
          <a:p>
            <a:pPr/>
            <a:r>
              <a:t>14</a:t>
            </a:r>
          </a:p>
        </p:txBody>
      </p:sp>
      <p:sp>
        <p:nvSpPr>
          <p:cNvPr id="433" name="Line"/>
          <p:cNvSpPr/>
          <p:nvPr/>
        </p:nvSpPr>
        <p:spPr>
          <a:xfrm>
            <a:off x="3985637" y="11446924"/>
            <a:ext cx="4253472" cy="1"/>
          </a:xfrm>
          <a:prstGeom prst="line">
            <a:avLst/>
          </a:prstGeom>
          <a:ln w="12700">
            <a:solidFill>
              <a:srgbClr val="E8BD5A"/>
            </a:solidFill>
            <a:custDash>
              <a:ds d="200000" sp="200000"/>
            </a:custDash>
            <a:miter lim="400000"/>
            <a:head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434" name="OK"/>
          <p:cNvSpPr txBox="1"/>
          <p:nvPr/>
        </p:nvSpPr>
        <p:spPr>
          <a:xfrm>
            <a:off x="6241718" y="11121766"/>
            <a:ext cx="306289"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1" indent="0" defTabSz="2438400">
              <a:defRPr sz="1600">
                <a:solidFill>
                  <a:srgbClr val="E8BC5C"/>
                </a:solidFill>
                <a:latin typeface="NotoSerifSC-Regular"/>
                <a:ea typeface="NotoSerifSC-Regular"/>
                <a:cs typeface="NotoSerifSC-Regular"/>
                <a:sym typeface="NotoSerifSC-Regular"/>
              </a:defRPr>
            </a:pPr>
            <a:r>
              <a:t>OK</a:t>
            </a:r>
          </a:p>
        </p:txBody>
      </p:sp>
      <p:sp>
        <p:nvSpPr>
          <p:cNvPr id="435" name="15"/>
          <p:cNvSpPr/>
          <p:nvPr/>
        </p:nvSpPr>
        <p:spPr>
          <a:xfrm>
            <a:off x="1207149" y="11546247"/>
            <a:ext cx="270935" cy="270934"/>
          </a:xfrm>
          <a:prstGeom prst="ellipse">
            <a:avLst/>
          </a:prstGeom>
          <a:solidFill>
            <a:srgbClr val="E8BC5B"/>
          </a:solidFill>
          <a:ln w="12700">
            <a:miter lim="400000"/>
          </a:ln>
          <a:extLst>
            <a:ext uri="{C572A759-6A51-4108-AA02-DFA0A04FC94B}">
              <ma14:wrappingTextBoxFlag xmlns:ma14="http://schemas.microsoft.com/office/mac/drawingml/2011/main" val="1"/>
            </a:ext>
          </a:extLst>
        </p:spPr>
        <p:txBody>
          <a:bodyPr lIns="0" tIns="0" rIns="0" bIns="0" anchor="ctr"/>
          <a:lstStyle>
            <a:lvl1pPr defTabSz="2438400">
              <a:defRPr sz="1000">
                <a:solidFill>
                  <a:srgbClr val="163C4D"/>
                </a:solidFill>
                <a:latin typeface="Arial"/>
                <a:ea typeface="Arial"/>
                <a:cs typeface="Arial"/>
                <a:sym typeface="Arial"/>
              </a:defRPr>
            </a:lvl1pPr>
          </a:lstStyle>
          <a:p>
            <a:pPr/>
            <a:r>
              <a:t>15</a:t>
            </a:r>
          </a:p>
        </p:txBody>
      </p:sp>
      <p:sp>
        <p:nvSpPr>
          <p:cNvPr id="436" name="Wait Task"/>
          <p:cNvSpPr txBox="1"/>
          <p:nvPr/>
        </p:nvSpPr>
        <p:spPr>
          <a:xfrm>
            <a:off x="2248063" y="11326274"/>
            <a:ext cx="882353"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1" indent="0" defTabSz="2438400">
              <a:defRPr sz="1600">
                <a:solidFill>
                  <a:srgbClr val="E8BC5C"/>
                </a:solidFill>
                <a:latin typeface="NotoSerifSC-Regular"/>
                <a:ea typeface="NotoSerifSC-Regular"/>
                <a:cs typeface="NotoSerifSC-Regular"/>
                <a:sym typeface="NotoSerifSC-Regular"/>
              </a:defRPr>
            </a:pPr>
            <a:r>
              <a:t>Wait Task</a:t>
            </a:r>
          </a:p>
        </p:txBody>
      </p:sp>
      <p:sp>
        <p:nvSpPr>
          <p:cNvPr id="437" name="16"/>
          <p:cNvSpPr/>
          <p:nvPr/>
        </p:nvSpPr>
        <p:spPr>
          <a:xfrm>
            <a:off x="3867840" y="11996538"/>
            <a:ext cx="270934" cy="270934"/>
          </a:xfrm>
          <a:prstGeom prst="ellipse">
            <a:avLst/>
          </a:prstGeom>
          <a:solidFill>
            <a:srgbClr val="E8BC5B"/>
          </a:solidFill>
          <a:ln w="12700">
            <a:miter lim="400000"/>
          </a:ln>
          <a:extLst>
            <a:ext uri="{C572A759-6A51-4108-AA02-DFA0A04FC94B}">
              <ma14:wrappingTextBoxFlag xmlns:ma14="http://schemas.microsoft.com/office/mac/drawingml/2011/main" val="1"/>
            </a:ext>
          </a:extLst>
        </p:spPr>
        <p:txBody>
          <a:bodyPr lIns="0" tIns="0" rIns="0" bIns="0" anchor="ctr"/>
          <a:lstStyle>
            <a:lvl1pPr defTabSz="2438400">
              <a:defRPr sz="1000">
                <a:solidFill>
                  <a:srgbClr val="163C4D"/>
                </a:solidFill>
                <a:latin typeface="Arial"/>
                <a:ea typeface="Arial"/>
                <a:cs typeface="Arial"/>
                <a:sym typeface="Arial"/>
              </a:defRPr>
            </a:lvl1pPr>
          </a:lstStyle>
          <a:p>
            <a:pPr/>
            <a:r>
              <a:t>16</a:t>
            </a:r>
          </a:p>
        </p:txBody>
      </p:sp>
      <p:sp>
        <p:nvSpPr>
          <p:cNvPr id="438" name="Line"/>
          <p:cNvSpPr/>
          <p:nvPr/>
        </p:nvSpPr>
        <p:spPr>
          <a:xfrm>
            <a:off x="4130019" y="12132005"/>
            <a:ext cx="4253471" cy="1"/>
          </a:xfrm>
          <a:prstGeom prst="line">
            <a:avLst/>
          </a:prstGeom>
          <a:ln w="12700">
            <a:solidFill>
              <a:srgbClr val="E8BD5A"/>
            </a:solidFill>
            <a:tail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439" name="TaskService.WaitRequest"/>
          <p:cNvSpPr txBox="1"/>
          <p:nvPr/>
        </p:nvSpPr>
        <p:spPr>
          <a:xfrm>
            <a:off x="5019941" y="11795814"/>
            <a:ext cx="2320331"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1" indent="0" defTabSz="2438400">
              <a:defRPr sz="1600">
                <a:solidFill>
                  <a:srgbClr val="E8BC5C"/>
                </a:solidFill>
                <a:latin typeface="NotoSerifSC-Regular"/>
                <a:ea typeface="NotoSerifSC-Regular"/>
                <a:cs typeface="NotoSerifSC-Regular"/>
                <a:sym typeface="NotoSerifSC-Regular"/>
              </a:defRPr>
            </a:pPr>
            <a:r>
              <a:t>TaskService.WaitRequest</a:t>
            </a:r>
          </a:p>
        </p:txBody>
      </p:sp>
      <p:sp>
        <p:nvSpPr>
          <p:cNvPr id="440" name="17"/>
          <p:cNvSpPr/>
          <p:nvPr/>
        </p:nvSpPr>
        <p:spPr>
          <a:xfrm>
            <a:off x="8244278" y="12382695"/>
            <a:ext cx="270934" cy="270934"/>
          </a:xfrm>
          <a:prstGeom prst="ellipse">
            <a:avLst/>
          </a:prstGeom>
          <a:solidFill>
            <a:srgbClr val="E8BC5B"/>
          </a:solidFill>
          <a:ln w="12700">
            <a:miter lim="400000"/>
          </a:ln>
          <a:extLst>
            <a:ext uri="{C572A759-6A51-4108-AA02-DFA0A04FC94B}">
              <ma14:wrappingTextBoxFlag xmlns:ma14="http://schemas.microsoft.com/office/mac/drawingml/2011/main" val="1"/>
            </a:ext>
          </a:extLst>
        </p:spPr>
        <p:txBody>
          <a:bodyPr lIns="0" tIns="0" rIns="0" bIns="0" anchor="ctr"/>
          <a:lstStyle>
            <a:lvl1pPr defTabSz="2438400">
              <a:defRPr sz="1000">
                <a:solidFill>
                  <a:srgbClr val="163C4D"/>
                </a:solidFill>
                <a:latin typeface="Arial"/>
                <a:ea typeface="Arial"/>
                <a:cs typeface="Arial"/>
                <a:sym typeface="Arial"/>
              </a:defRPr>
            </a:lvl1pPr>
          </a:lstStyle>
          <a:p>
            <a:pPr/>
            <a:r>
              <a:t>17</a:t>
            </a:r>
          </a:p>
        </p:txBody>
      </p:sp>
      <p:sp>
        <p:nvSpPr>
          <p:cNvPr id="441" name="Line"/>
          <p:cNvSpPr/>
          <p:nvPr/>
        </p:nvSpPr>
        <p:spPr>
          <a:xfrm>
            <a:off x="3985637" y="12519797"/>
            <a:ext cx="4253472" cy="1"/>
          </a:xfrm>
          <a:prstGeom prst="line">
            <a:avLst/>
          </a:prstGeom>
          <a:ln w="12700">
            <a:solidFill>
              <a:srgbClr val="E8BD5A"/>
            </a:solidFill>
            <a:custDash>
              <a:ds d="200000" sp="200000"/>
            </a:custDash>
            <a:miter lim="400000"/>
            <a:head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442" name="Exit Status"/>
          <p:cNvSpPr txBox="1"/>
          <p:nvPr/>
        </p:nvSpPr>
        <p:spPr>
          <a:xfrm>
            <a:off x="5902886" y="12180688"/>
            <a:ext cx="983953"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1" indent="0" defTabSz="2438400">
              <a:defRPr sz="1600">
                <a:solidFill>
                  <a:srgbClr val="E8BC5C"/>
                </a:solidFill>
                <a:latin typeface="NotoSerifSC-Regular"/>
                <a:ea typeface="NotoSerifSC-Regular"/>
                <a:cs typeface="NotoSerifSC-Regular"/>
                <a:sym typeface="NotoSerifSC-Regular"/>
              </a:defRPr>
            </a:pPr>
            <a:r>
              <a:t>Exit Status</a:t>
            </a:r>
          </a:p>
        </p:txBody>
      </p:sp>
      <p:sp>
        <p:nvSpPr>
          <p:cNvPr id="443" name="18"/>
          <p:cNvSpPr/>
          <p:nvPr/>
        </p:nvSpPr>
        <p:spPr>
          <a:xfrm>
            <a:off x="3867840" y="12621976"/>
            <a:ext cx="270934" cy="270934"/>
          </a:xfrm>
          <a:prstGeom prst="ellipse">
            <a:avLst/>
          </a:prstGeom>
          <a:solidFill>
            <a:srgbClr val="E8BC5B"/>
          </a:solidFill>
          <a:ln w="12700">
            <a:miter lim="400000"/>
          </a:ln>
          <a:extLst>
            <a:ext uri="{C572A759-6A51-4108-AA02-DFA0A04FC94B}">
              <ma14:wrappingTextBoxFlag xmlns:ma14="http://schemas.microsoft.com/office/mac/drawingml/2011/main" val="1"/>
            </a:ext>
          </a:extLst>
        </p:spPr>
        <p:txBody>
          <a:bodyPr lIns="0" tIns="0" rIns="0" bIns="0" anchor="ctr"/>
          <a:lstStyle>
            <a:lvl1pPr defTabSz="2438400">
              <a:defRPr sz="1000">
                <a:solidFill>
                  <a:srgbClr val="163C4D"/>
                </a:solidFill>
                <a:latin typeface="Arial"/>
                <a:ea typeface="Arial"/>
                <a:cs typeface="Arial"/>
                <a:sym typeface="Arial"/>
              </a:defRPr>
            </a:lvl1pPr>
          </a:lstStyle>
          <a:p>
            <a:pPr/>
            <a:r>
              <a:t>18</a:t>
            </a:r>
          </a:p>
        </p:txBody>
      </p:sp>
      <p:sp>
        <p:nvSpPr>
          <p:cNvPr id="444" name="Line"/>
          <p:cNvSpPr/>
          <p:nvPr/>
        </p:nvSpPr>
        <p:spPr>
          <a:xfrm>
            <a:off x="1332301" y="12756321"/>
            <a:ext cx="2635829" cy="1"/>
          </a:xfrm>
          <a:prstGeom prst="line">
            <a:avLst/>
          </a:prstGeom>
          <a:ln w="12700">
            <a:solidFill>
              <a:srgbClr val="E8BD5A"/>
            </a:solidFill>
            <a:custDash>
              <a:ds d="200000" sp="200000"/>
            </a:custDash>
            <a:miter lim="400000"/>
            <a:head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445" name="OK"/>
          <p:cNvSpPr txBox="1"/>
          <p:nvPr/>
        </p:nvSpPr>
        <p:spPr>
          <a:xfrm>
            <a:off x="2554475" y="12397512"/>
            <a:ext cx="306290"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1" indent="0" defTabSz="2438400">
              <a:defRPr sz="1600">
                <a:solidFill>
                  <a:srgbClr val="E8BC5C"/>
                </a:solidFill>
                <a:latin typeface="NotoSerifSC-Regular"/>
                <a:ea typeface="NotoSerifSC-Regular"/>
                <a:cs typeface="NotoSerifSC-Regular"/>
                <a:sym typeface="NotoSerifSC-Regular"/>
              </a:defRPr>
            </a:pPr>
            <a:r>
              <a:t>OK</a:t>
            </a:r>
          </a:p>
        </p:txBody>
      </p:sp>
      <p:sp>
        <p:nvSpPr>
          <p:cNvPr id="446" name="Line"/>
          <p:cNvSpPr/>
          <p:nvPr/>
        </p:nvSpPr>
        <p:spPr>
          <a:xfrm>
            <a:off x="8362811" y="12279423"/>
            <a:ext cx="492570" cy="1"/>
          </a:xfrm>
          <a:prstGeom prst="line">
            <a:avLst/>
          </a:prstGeom>
          <a:ln w="12700">
            <a:solidFill>
              <a:srgbClr val="E8BD5A"/>
            </a:solidFill>
            <a:tailEnd type="oval"/>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447" name="Block until task exits"/>
          <p:cNvSpPr txBox="1"/>
          <p:nvPr/>
        </p:nvSpPr>
        <p:spPr>
          <a:xfrm>
            <a:off x="8559192" y="11870906"/>
            <a:ext cx="1842195"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1" indent="0" defTabSz="2438400">
              <a:defRPr sz="1600">
                <a:solidFill>
                  <a:srgbClr val="E8BC5C"/>
                </a:solidFill>
                <a:latin typeface="NotoSerifSC-Regular"/>
                <a:ea typeface="NotoSerifSC-Regular"/>
                <a:cs typeface="NotoSerifSC-Regular"/>
                <a:sym typeface="NotoSerifSC-Regular"/>
              </a:defRPr>
            </a:pPr>
            <a:r>
              <a:t>Block until task exits</a:t>
            </a:r>
          </a:p>
        </p:txBody>
      </p:sp>
      <p:sp>
        <p:nvSpPr>
          <p:cNvPr id="448" name="Line"/>
          <p:cNvSpPr/>
          <p:nvPr/>
        </p:nvSpPr>
        <p:spPr>
          <a:xfrm flipH="1">
            <a:off x="17470575" y="2049178"/>
            <a:ext cx="1" cy="10994600"/>
          </a:xfrm>
          <a:prstGeom prst="line">
            <a:avLst/>
          </a:prstGeom>
          <a:ln w="12700">
            <a:solidFill>
              <a:srgbClr val="E8BC5B"/>
            </a:solidFill>
            <a:tail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449" name="containerd"/>
          <p:cNvSpPr/>
          <p:nvPr/>
        </p:nvSpPr>
        <p:spPr>
          <a:xfrm>
            <a:off x="16542091" y="1485241"/>
            <a:ext cx="1856971" cy="580791"/>
          </a:xfrm>
          <a:prstGeom prst="rect">
            <a:avLst/>
          </a:prstGeom>
          <a:ln w="12700">
            <a:solidFill>
              <a:srgbClr val="E8BC5B"/>
            </a:solidFill>
            <a:custDash>
              <a:ds d="200000" sp="200000"/>
            </a:custDash>
            <a:miter lim="400000"/>
          </a:ln>
          <a:extLst>
            <a:ext uri="{C572A759-6A51-4108-AA02-DFA0A04FC94B}">
              <ma14:wrappingTextBoxFlag xmlns:ma14="http://schemas.microsoft.com/office/mac/drawingml/2011/main" val="1"/>
            </a:ext>
          </a:extLst>
        </p:spPr>
        <p:txBody>
          <a:bodyPr lIns="0" tIns="0" rIns="0" bIns="0" anchor="ctr"/>
          <a:lstStyle>
            <a:lvl1pPr defTabSz="2438400">
              <a:defRPr>
                <a:solidFill>
                  <a:srgbClr val="E8BC5B"/>
                </a:solidFill>
                <a:latin typeface="NotoSansSC-Regular"/>
                <a:ea typeface="NotoSansSC-Regular"/>
                <a:cs typeface="NotoSansSC-Regular"/>
                <a:sym typeface="NotoSansSC-Regular"/>
              </a:defRPr>
            </a:lvl1pPr>
          </a:lstStyle>
          <a:p>
            <a:pPr/>
            <a:r>
              <a:t>containerd</a:t>
            </a:r>
          </a:p>
        </p:txBody>
      </p:sp>
      <p:sp>
        <p:nvSpPr>
          <p:cNvPr id="450" name="shim"/>
          <p:cNvSpPr/>
          <p:nvPr/>
        </p:nvSpPr>
        <p:spPr>
          <a:xfrm>
            <a:off x="20915681" y="1485241"/>
            <a:ext cx="1862668" cy="580791"/>
          </a:xfrm>
          <a:prstGeom prst="rect">
            <a:avLst/>
          </a:prstGeom>
          <a:ln w="12700">
            <a:solidFill>
              <a:srgbClr val="E8BC5B"/>
            </a:solidFill>
            <a:custDash>
              <a:ds d="200000" sp="200000"/>
            </a:custDash>
            <a:miter lim="400000"/>
          </a:ln>
          <a:extLst>
            <a:ext uri="{C572A759-6A51-4108-AA02-DFA0A04FC94B}">
              <ma14:wrappingTextBoxFlag xmlns:ma14="http://schemas.microsoft.com/office/mac/drawingml/2011/main" val="1"/>
            </a:ext>
          </a:extLst>
        </p:spPr>
        <p:txBody>
          <a:bodyPr lIns="0" tIns="0" rIns="0" bIns="0" anchor="ctr"/>
          <a:lstStyle>
            <a:lvl1pPr defTabSz="2438400">
              <a:defRPr>
                <a:solidFill>
                  <a:srgbClr val="E8BC5B"/>
                </a:solidFill>
                <a:latin typeface="NotoSansSC-Regular"/>
                <a:ea typeface="NotoSansSC-Regular"/>
                <a:cs typeface="NotoSansSC-Regular"/>
                <a:sym typeface="NotoSansSC-Regular"/>
              </a:defRPr>
            </a:lvl1pPr>
          </a:lstStyle>
          <a:p>
            <a:pPr/>
            <a:r>
              <a:t>shim</a:t>
            </a:r>
          </a:p>
        </p:txBody>
      </p:sp>
      <p:sp>
        <p:nvSpPr>
          <p:cNvPr id="451" name="Line"/>
          <p:cNvSpPr/>
          <p:nvPr/>
        </p:nvSpPr>
        <p:spPr>
          <a:xfrm flipH="1">
            <a:off x="21847012" y="2049178"/>
            <a:ext cx="1" cy="10994599"/>
          </a:xfrm>
          <a:prstGeom prst="line">
            <a:avLst/>
          </a:prstGeom>
          <a:ln w="12700">
            <a:solidFill>
              <a:srgbClr val="E8BC5B"/>
            </a:solidFill>
            <a:tail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452" name="ctr"/>
          <p:cNvSpPr/>
          <p:nvPr/>
        </p:nvSpPr>
        <p:spPr>
          <a:xfrm>
            <a:off x="13891003" y="1485241"/>
            <a:ext cx="1862668" cy="580791"/>
          </a:xfrm>
          <a:prstGeom prst="rect">
            <a:avLst/>
          </a:prstGeom>
          <a:ln w="12700">
            <a:solidFill>
              <a:srgbClr val="E8BC5B"/>
            </a:solidFill>
            <a:custDash>
              <a:ds d="200000" sp="200000"/>
            </a:custDash>
            <a:miter lim="400000"/>
          </a:ln>
          <a:extLst>
            <a:ext uri="{C572A759-6A51-4108-AA02-DFA0A04FC94B}">
              <ma14:wrappingTextBoxFlag xmlns:ma14="http://schemas.microsoft.com/office/mac/drawingml/2011/main" val="1"/>
            </a:ext>
          </a:extLst>
        </p:spPr>
        <p:txBody>
          <a:bodyPr lIns="0" tIns="0" rIns="0" bIns="0" anchor="ctr"/>
          <a:lstStyle>
            <a:lvl1pPr defTabSz="2438400">
              <a:defRPr>
                <a:solidFill>
                  <a:srgbClr val="E8BC5B"/>
                </a:solidFill>
                <a:latin typeface="NotoSansSC-Regular"/>
                <a:ea typeface="NotoSansSC-Regular"/>
                <a:cs typeface="NotoSansSC-Regular"/>
                <a:sym typeface="NotoSansSC-Regular"/>
              </a:defRPr>
            </a:lvl1pPr>
          </a:lstStyle>
          <a:p>
            <a:pPr/>
            <a:r>
              <a:t>ctr</a:t>
            </a:r>
          </a:p>
        </p:txBody>
      </p:sp>
      <p:sp>
        <p:nvSpPr>
          <p:cNvPr id="453" name="Line"/>
          <p:cNvSpPr/>
          <p:nvPr/>
        </p:nvSpPr>
        <p:spPr>
          <a:xfrm flipH="1">
            <a:off x="14822337" y="2056764"/>
            <a:ext cx="1" cy="10979427"/>
          </a:xfrm>
          <a:prstGeom prst="line">
            <a:avLst/>
          </a:prstGeom>
          <a:ln w="12700">
            <a:solidFill>
              <a:srgbClr val="E8BC5B"/>
            </a:solidFill>
            <a:tail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454" name="19"/>
          <p:cNvSpPr/>
          <p:nvPr/>
        </p:nvSpPr>
        <p:spPr>
          <a:xfrm>
            <a:off x="14686869" y="3497213"/>
            <a:ext cx="270934" cy="270935"/>
          </a:xfrm>
          <a:prstGeom prst="ellipse">
            <a:avLst/>
          </a:prstGeom>
          <a:solidFill>
            <a:srgbClr val="E8BC5B"/>
          </a:solidFill>
          <a:ln w="12700">
            <a:miter lim="400000"/>
          </a:ln>
          <a:extLst>
            <a:ext uri="{C572A759-6A51-4108-AA02-DFA0A04FC94B}">
              <ma14:wrappingTextBoxFlag xmlns:ma14="http://schemas.microsoft.com/office/mac/drawingml/2011/main" val="1"/>
            </a:ext>
          </a:extLst>
        </p:spPr>
        <p:txBody>
          <a:bodyPr lIns="0" tIns="0" rIns="0" bIns="0" anchor="ctr"/>
          <a:lstStyle>
            <a:lvl1pPr defTabSz="2438400">
              <a:defRPr sz="1000">
                <a:solidFill>
                  <a:srgbClr val="163C4D"/>
                </a:solidFill>
                <a:latin typeface="Arial"/>
                <a:ea typeface="Arial"/>
                <a:cs typeface="Arial"/>
                <a:sym typeface="Arial"/>
              </a:defRPr>
            </a:lvl1pPr>
          </a:lstStyle>
          <a:p>
            <a:pPr/>
            <a:r>
              <a:t>19</a:t>
            </a:r>
          </a:p>
        </p:txBody>
      </p:sp>
      <p:sp>
        <p:nvSpPr>
          <p:cNvPr id="455" name="[Kill Task]"/>
          <p:cNvSpPr txBox="1"/>
          <p:nvPr/>
        </p:nvSpPr>
        <p:spPr>
          <a:xfrm>
            <a:off x="17975806" y="2742284"/>
            <a:ext cx="1294558" cy="368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defTabSz="2438400">
              <a:defRPr>
                <a:solidFill>
                  <a:srgbClr val="E8BC5C"/>
                </a:solidFill>
                <a:latin typeface="NotoSerifSC-Regular"/>
                <a:ea typeface="NotoSerifSC-Regular"/>
                <a:cs typeface="NotoSerifSC-Regular"/>
                <a:sym typeface="NotoSerifSC-Regular"/>
              </a:defRPr>
            </a:lvl1pPr>
          </a:lstStyle>
          <a:p>
            <a:pPr/>
            <a:r>
              <a:t>[Kill Task]</a:t>
            </a:r>
          </a:p>
        </p:txBody>
      </p:sp>
      <p:sp>
        <p:nvSpPr>
          <p:cNvPr id="456" name="Kill task"/>
          <p:cNvSpPr txBox="1"/>
          <p:nvPr/>
        </p:nvSpPr>
        <p:spPr>
          <a:xfrm>
            <a:off x="15718315" y="3361834"/>
            <a:ext cx="712788"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defTabSz="2438400">
              <a:defRPr sz="1600">
                <a:solidFill>
                  <a:srgbClr val="E8BC5C"/>
                </a:solidFill>
                <a:latin typeface="NotoSerifSC-Regular"/>
                <a:ea typeface="NotoSerifSC-Regular"/>
                <a:cs typeface="NotoSerifSC-Regular"/>
                <a:sym typeface="NotoSerifSC-Regular"/>
              </a:defRPr>
            </a:lvl1pPr>
          </a:lstStyle>
          <a:p>
            <a:pPr/>
            <a:r>
              <a:t>Kill task</a:t>
            </a:r>
          </a:p>
        </p:txBody>
      </p:sp>
      <p:sp>
        <p:nvSpPr>
          <p:cNvPr id="457" name="20"/>
          <p:cNvSpPr/>
          <p:nvPr/>
        </p:nvSpPr>
        <p:spPr>
          <a:xfrm>
            <a:off x="17335109" y="3998131"/>
            <a:ext cx="270934" cy="270935"/>
          </a:xfrm>
          <a:prstGeom prst="ellipse">
            <a:avLst/>
          </a:prstGeom>
          <a:solidFill>
            <a:srgbClr val="E8BC5B"/>
          </a:solidFill>
          <a:ln w="12700">
            <a:miter lim="400000"/>
          </a:ln>
          <a:extLst>
            <a:ext uri="{C572A759-6A51-4108-AA02-DFA0A04FC94B}">
              <ma14:wrappingTextBoxFlag xmlns:ma14="http://schemas.microsoft.com/office/mac/drawingml/2011/main" val="1"/>
            </a:ext>
          </a:extLst>
        </p:spPr>
        <p:txBody>
          <a:bodyPr lIns="0" tIns="0" rIns="0" bIns="0" anchor="ctr"/>
          <a:lstStyle>
            <a:lvl1pPr defTabSz="2438400">
              <a:defRPr sz="1000">
                <a:solidFill>
                  <a:srgbClr val="163C4D"/>
                </a:solidFill>
                <a:latin typeface="Arial"/>
                <a:ea typeface="Arial"/>
                <a:cs typeface="Arial"/>
                <a:sym typeface="Arial"/>
              </a:defRPr>
            </a:lvl1pPr>
          </a:lstStyle>
          <a:p>
            <a:pPr/>
            <a:r>
              <a:t>20</a:t>
            </a:r>
          </a:p>
        </p:txBody>
      </p:sp>
      <p:sp>
        <p:nvSpPr>
          <p:cNvPr id="458" name="Line"/>
          <p:cNvSpPr/>
          <p:nvPr/>
        </p:nvSpPr>
        <p:spPr>
          <a:xfrm>
            <a:off x="17580097" y="4133598"/>
            <a:ext cx="4253472" cy="1"/>
          </a:xfrm>
          <a:prstGeom prst="line">
            <a:avLst/>
          </a:prstGeom>
          <a:ln w="12700">
            <a:solidFill>
              <a:srgbClr val="E8BD5A"/>
            </a:solidFill>
            <a:tail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459" name="TaskService.KillRequest"/>
          <p:cNvSpPr txBox="1"/>
          <p:nvPr/>
        </p:nvSpPr>
        <p:spPr>
          <a:xfrm>
            <a:off x="18476182" y="3816830"/>
            <a:ext cx="2192338"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1" indent="0" defTabSz="2438400">
              <a:defRPr sz="1600">
                <a:solidFill>
                  <a:srgbClr val="E8BC5C"/>
                </a:solidFill>
                <a:latin typeface="NotoSerifSC-Regular"/>
                <a:ea typeface="NotoSerifSC-Regular"/>
                <a:cs typeface="NotoSerifSC-Regular"/>
                <a:sym typeface="NotoSerifSC-Regular"/>
              </a:defRPr>
            </a:pPr>
            <a:r>
              <a:t>TaskService.KillRequest</a:t>
            </a:r>
          </a:p>
        </p:txBody>
      </p:sp>
      <p:sp>
        <p:nvSpPr>
          <p:cNvPr id="460" name="21"/>
          <p:cNvSpPr/>
          <p:nvPr/>
        </p:nvSpPr>
        <p:spPr>
          <a:xfrm>
            <a:off x="21711547" y="4456035"/>
            <a:ext cx="270934" cy="270935"/>
          </a:xfrm>
          <a:prstGeom prst="ellipse">
            <a:avLst/>
          </a:prstGeom>
          <a:solidFill>
            <a:srgbClr val="E8BC5B"/>
          </a:solidFill>
          <a:ln w="12700">
            <a:miter lim="400000"/>
          </a:ln>
          <a:extLst>
            <a:ext uri="{C572A759-6A51-4108-AA02-DFA0A04FC94B}">
              <ma14:wrappingTextBoxFlag xmlns:ma14="http://schemas.microsoft.com/office/mac/drawingml/2011/main" val="1"/>
            </a:ext>
          </a:extLst>
        </p:spPr>
        <p:txBody>
          <a:bodyPr lIns="0" tIns="0" rIns="0" bIns="0" anchor="ctr"/>
          <a:lstStyle>
            <a:lvl1pPr defTabSz="2438400">
              <a:defRPr sz="1000">
                <a:solidFill>
                  <a:srgbClr val="163C4D"/>
                </a:solidFill>
                <a:latin typeface="Arial"/>
                <a:ea typeface="Arial"/>
                <a:cs typeface="Arial"/>
                <a:sym typeface="Arial"/>
              </a:defRPr>
            </a:lvl1pPr>
          </a:lstStyle>
          <a:p>
            <a:pPr/>
            <a:r>
              <a:t>21</a:t>
            </a:r>
          </a:p>
        </p:txBody>
      </p:sp>
      <p:sp>
        <p:nvSpPr>
          <p:cNvPr id="461" name="Line"/>
          <p:cNvSpPr/>
          <p:nvPr/>
        </p:nvSpPr>
        <p:spPr>
          <a:xfrm>
            <a:off x="17478497" y="4591502"/>
            <a:ext cx="4253472" cy="1"/>
          </a:xfrm>
          <a:prstGeom prst="line">
            <a:avLst/>
          </a:prstGeom>
          <a:ln w="12700">
            <a:solidFill>
              <a:srgbClr val="E8BD5A"/>
            </a:solidFill>
            <a:custDash>
              <a:ds d="200000" sp="200000"/>
            </a:custDash>
            <a:miter lim="400000"/>
            <a:head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462" name="OK"/>
          <p:cNvSpPr txBox="1"/>
          <p:nvPr/>
        </p:nvSpPr>
        <p:spPr>
          <a:xfrm>
            <a:off x="19602535" y="4260067"/>
            <a:ext cx="306289"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1" indent="0" defTabSz="2438400">
              <a:defRPr sz="1600">
                <a:solidFill>
                  <a:srgbClr val="E8BC5C"/>
                </a:solidFill>
                <a:latin typeface="NotoSerifSC-Regular"/>
                <a:ea typeface="NotoSerifSC-Regular"/>
                <a:cs typeface="NotoSerifSC-Regular"/>
                <a:sym typeface="NotoSerifSC-Regular"/>
              </a:defRPr>
            </a:pPr>
            <a:r>
              <a:t>OK</a:t>
            </a:r>
          </a:p>
        </p:txBody>
      </p:sp>
      <p:sp>
        <p:nvSpPr>
          <p:cNvPr id="463" name="22"/>
          <p:cNvSpPr/>
          <p:nvPr/>
        </p:nvSpPr>
        <p:spPr>
          <a:xfrm>
            <a:off x="17335120" y="4917769"/>
            <a:ext cx="270934" cy="270935"/>
          </a:xfrm>
          <a:prstGeom prst="ellipse">
            <a:avLst/>
          </a:prstGeom>
          <a:solidFill>
            <a:srgbClr val="E8BC5B"/>
          </a:solidFill>
          <a:ln w="12700">
            <a:miter lim="400000"/>
          </a:ln>
          <a:extLst>
            <a:ext uri="{C572A759-6A51-4108-AA02-DFA0A04FC94B}">
              <ma14:wrappingTextBoxFlag xmlns:ma14="http://schemas.microsoft.com/office/mac/drawingml/2011/main" val="1"/>
            </a:ext>
          </a:extLst>
        </p:spPr>
        <p:txBody>
          <a:bodyPr lIns="0" tIns="0" rIns="0" bIns="0" anchor="ctr"/>
          <a:lstStyle>
            <a:lvl1pPr defTabSz="2438400">
              <a:defRPr sz="1000">
                <a:solidFill>
                  <a:srgbClr val="163C4D"/>
                </a:solidFill>
                <a:latin typeface="Arial"/>
                <a:ea typeface="Arial"/>
                <a:cs typeface="Arial"/>
                <a:sym typeface="Arial"/>
              </a:defRPr>
            </a:lvl1pPr>
          </a:lstStyle>
          <a:p>
            <a:pPr/>
            <a:r>
              <a:t>22</a:t>
            </a:r>
          </a:p>
        </p:txBody>
      </p:sp>
      <p:sp>
        <p:nvSpPr>
          <p:cNvPr id="464" name="OK"/>
          <p:cNvSpPr txBox="1"/>
          <p:nvPr/>
        </p:nvSpPr>
        <p:spPr>
          <a:xfrm>
            <a:off x="15989298" y="4787230"/>
            <a:ext cx="306289"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1" indent="0" defTabSz="2438400">
              <a:defRPr sz="1600">
                <a:solidFill>
                  <a:srgbClr val="E8BC5C"/>
                </a:solidFill>
                <a:latin typeface="NotoSerifSC-Regular"/>
                <a:ea typeface="NotoSerifSC-Regular"/>
                <a:cs typeface="NotoSerifSC-Regular"/>
                <a:sym typeface="NotoSerifSC-Regular"/>
              </a:defRPr>
            </a:pPr>
            <a:r>
              <a:t>OK</a:t>
            </a:r>
          </a:p>
        </p:txBody>
      </p:sp>
      <p:sp>
        <p:nvSpPr>
          <p:cNvPr id="465" name="23"/>
          <p:cNvSpPr/>
          <p:nvPr/>
        </p:nvSpPr>
        <p:spPr>
          <a:xfrm>
            <a:off x="14686869" y="5753889"/>
            <a:ext cx="270934" cy="270934"/>
          </a:xfrm>
          <a:prstGeom prst="ellipse">
            <a:avLst/>
          </a:prstGeom>
          <a:solidFill>
            <a:srgbClr val="E8BC5B"/>
          </a:solidFill>
          <a:ln w="12700">
            <a:miter lim="400000"/>
          </a:ln>
          <a:extLst>
            <a:ext uri="{C572A759-6A51-4108-AA02-DFA0A04FC94B}">
              <ma14:wrappingTextBoxFlag xmlns:ma14="http://schemas.microsoft.com/office/mac/drawingml/2011/main" val="1"/>
            </a:ext>
          </a:extLst>
        </p:spPr>
        <p:txBody>
          <a:bodyPr lIns="0" tIns="0" rIns="0" bIns="0" anchor="ctr"/>
          <a:lstStyle>
            <a:lvl1pPr defTabSz="2438400">
              <a:defRPr sz="1000">
                <a:solidFill>
                  <a:srgbClr val="163C4D"/>
                </a:solidFill>
                <a:latin typeface="Arial"/>
                <a:ea typeface="Arial"/>
                <a:cs typeface="Arial"/>
                <a:sym typeface="Arial"/>
              </a:defRPr>
            </a:lvl1pPr>
          </a:lstStyle>
          <a:p>
            <a:pPr/>
            <a:r>
              <a:t>23</a:t>
            </a:r>
          </a:p>
        </p:txBody>
      </p:sp>
      <p:sp>
        <p:nvSpPr>
          <p:cNvPr id="466" name="Rectangle"/>
          <p:cNvSpPr/>
          <p:nvPr/>
        </p:nvSpPr>
        <p:spPr>
          <a:xfrm>
            <a:off x="14353897" y="2202627"/>
            <a:ext cx="7975125" cy="3120958"/>
          </a:xfrm>
          <a:prstGeom prst="rect">
            <a:avLst/>
          </a:prstGeom>
          <a:ln w="3175">
            <a:solidFill>
              <a:srgbClr val="E8BC5B">
                <a:alpha val="72485"/>
              </a:srgbClr>
            </a:solidFill>
          </a:ln>
        </p:spPr>
        <p:txBody>
          <a:bodyPr lIns="0" tIns="0" rIns="0" bIns="0"/>
          <a:lstStyle/>
          <a:p>
            <a:pPr algn="l" defTabSz="2438400">
              <a:defRPr sz="3600">
                <a:solidFill>
                  <a:srgbClr val="000000"/>
                </a:solidFill>
                <a:latin typeface="Arial"/>
                <a:ea typeface="Arial"/>
                <a:cs typeface="Arial"/>
                <a:sym typeface="Arial"/>
              </a:defRPr>
            </a:pPr>
          </a:p>
        </p:txBody>
      </p:sp>
      <p:sp>
        <p:nvSpPr>
          <p:cNvPr id="467" name="Task Delete"/>
          <p:cNvSpPr txBox="1"/>
          <p:nvPr/>
        </p:nvSpPr>
        <p:spPr>
          <a:xfrm>
            <a:off x="15606737" y="5562312"/>
            <a:ext cx="1074341"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defTabSz="2438400">
              <a:defRPr sz="1600">
                <a:solidFill>
                  <a:srgbClr val="E8BC5C"/>
                </a:solidFill>
                <a:latin typeface="NotoSerifSC-Regular"/>
                <a:ea typeface="NotoSerifSC-Regular"/>
                <a:cs typeface="NotoSerifSC-Regular"/>
                <a:sym typeface="NotoSerifSC-Regular"/>
              </a:defRPr>
            </a:lvl1pPr>
          </a:lstStyle>
          <a:p>
            <a:pPr/>
            <a:r>
              <a:t>Task Delete</a:t>
            </a:r>
          </a:p>
        </p:txBody>
      </p:sp>
      <p:sp>
        <p:nvSpPr>
          <p:cNvPr id="468" name="24"/>
          <p:cNvSpPr/>
          <p:nvPr/>
        </p:nvSpPr>
        <p:spPr>
          <a:xfrm>
            <a:off x="17326354" y="6218579"/>
            <a:ext cx="270935" cy="270935"/>
          </a:xfrm>
          <a:prstGeom prst="ellipse">
            <a:avLst/>
          </a:prstGeom>
          <a:solidFill>
            <a:srgbClr val="E8BC5B"/>
          </a:solidFill>
          <a:ln w="12700">
            <a:miter lim="400000"/>
          </a:ln>
          <a:extLst>
            <a:ext uri="{C572A759-6A51-4108-AA02-DFA0A04FC94B}">
              <ma14:wrappingTextBoxFlag xmlns:ma14="http://schemas.microsoft.com/office/mac/drawingml/2011/main" val="1"/>
            </a:ext>
          </a:extLst>
        </p:spPr>
        <p:txBody>
          <a:bodyPr lIns="0" tIns="0" rIns="0" bIns="0" anchor="ctr"/>
          <a:lstStyle>
            <a:lvl1pPr defTabSz="2438400">
              <a:defRPr sz="1000">
                <a:solidFill>
                  <a:srgbClr val="163C4D"/>
                </a:solidFill>
                <a:latin typeface="Arial"/>
                <a:ea typeface="Arial"/>
                <a:cs typeface="Arial"/>
                <a:sym typeface="Arial"/>
              </a:defRPr>
            </a:lvl1pPr>
          </a:lstStyle>
          <a:p>
            <a:pPr/>
            <a:r>
              <a:t>24</a:t>
            </a:r>
          </a:p>
        </p:txBody>
      </p:sp>
      <p:sp>
        <p:nvSpPr>
          <p:cNvPr id="469" name="Line"/>
          <p:cNvSpPr/>
          <p:nvPr/>
        </p:nvSpPr>
        <p:spPr>
          <a:xfrm>
            <a:off x="17580097" y="6354046"/>
            <a:ext cx="4253472" cy="1"/>
          </a:xfrm>
          <a:prstGeom prst="line">
            <a:avLst/>
          </a:prstGeom>
          <a:ln w="12700">
            <a:solidFill>
              <a:srgbClr val="E8BD5A"/>
            </a:solidFill>
            <a:tail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470" name="TaskService.DeleteRequest"/>
          <p:cNvSpPr txBox="1"/>
          <p:nvPr/>
        </p:nvSpPr>
        <p:spPr>
          <a:xfrm>
            <a:off x="18452456" y="6014479"/>
            <a:ext cx="2508747"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1" indent="0" defTabSz="2438400">
              <a:defRPr sz="1600">
                <a:solidFill>
                  <a:srgbClr val="E8BC5C"/>
                </a:solidFill>
                <a:latin typeface="NotoSerifSC-Regular"/>
                <a:ea typeface="NotoSerifSC-Regular"/>
                <a:cs typeface="NotoSerifSC-Regular"/>
                <a:sym typeface="NotoSerifSC-Regular"/>
              </a:defRPr>
            </a:pPr>
            <a:r>
              <a:t>TaskService.DeleteRequest</a:t>
            </a:r>
          </a:p>
        </p:txBody>
      </p:sp>
      <p:sp>
        <p:nvSpPr>
          <p:cNvPr id="471" name="25"/>
          <p:cNvSpPr/>
          <p:nvPr/>
        </p:nvSpPr>
        <p:spPr>
          <a:xfrm>
            <a:off x="21711547" y="6723611"/>
            <a:ext cx="270934" cy="270934"/>
          </a:xfrm>
          <a:prstGeom prst="ellipse">
            <a:avLst/>
          </a:prstGeom>
          <a:solidFill>
            <a:srgbClr val="E8BC5B"/>
          </a:solidFill>
          <a:ln w="12700">
            <a:miter lim="400000"/>
          </a:ln>
          <a:extLst>
            <a:ext uri="{C572A759-6A51-4108-AA02-DFA0A04FC94B}">
              <ma14:wrappingTextBoxFlag xmlns:ma14="http://schemas.microsoft.com/office/mac/drawingml/2011/main" val="1"/>
            </a:ext>
          </a:extLst>
        </p:spPr>
        <p:txBody>
          <a:bodyPr lIns="0" tIns="0" rIns="0" bIns="0" anchor="ctr"/>
          <a:lstStyle>
            <a:lvl1pPr defTabSz="2438400">
              <a:defRPr sz="1000">
                <a:solidFill>
                  <a:srgbClr val="163C4D"/>
                </a:solidFill>
                <a:latin typeface="Arial"/>
                <a:ea typeface="Arial"/>
                <a:cs typeface="Arial"/>
                <a:sym typeface="Arial"/>
              </a:defRPr>
            </a:lvl1pPr>
          </a:lstStyle>
          <a:p>
            <a:pPr/>
            <a:r>
              <a:t>25</a:t>
            </a:r>
          </a:p>
        </p:txBody>
      </p:sp>
      <p:sp>
        <p:nvSpPr>
          <p:cNvPr id="472" name="Exit information"/>
          <p:cNvSpPr txBox="1"/>
          <p:nvPr/>
        </p:nvSpPr>
        <p:spPr>
          <a:xfrm>
            <a:off x="18922480" y="6588085"/>
            <a:ext cx="1413075"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1" indent="0" defTabSz="2438400">
              <a:defRPr sz="1600">
                <a:solidFill>
                  <a:srgbClr val="E8BC5C"/>
                </a:solidFill>
                <a:latin typeface="NotoSerifSC-Regular"/>
                <a:ea typeface="NotoSerifSC-Regular"/>
                <a:cs typeface="NotoSerifSC-Regular"/>
                <a:sym typeface="NotoSerifSC-Regular"/>
              </a:defRPr>
            </a:pPr>
            <a:r>
              <a:t>Exit information</a:t>
            </a:r>
          </a:p>
        </p:txBody>
      </p:sp>
      <p:sp>
        <p:nvSpPr>
          <p:cNvPr id="473" name="26"/>
          <p:cNvSpPr/>
          <p:nvPr/>
        </p:nvSpPr>
        <p:spPr>
          <a:xfrm>
            <a:off x="17335120" y="7749617"/>
            <a:ext cx="270934" cy="270935"/>
          </a:xfrm>
          <a:prstGeom prst="ellipse">
            <a:avLst/>
          </a:prstGeom>
          <a:solidFill>
            <a:srgbClr val="E8BC5B"/>
          </a:solidFill>
          <a:ln w="12700">
            <a:miter lim="400000"/>
          </a:ln>
          <a:extLst>
            <a:ext uri="{C572A759-6A51-4108-AA02-DFA0A04FC94B}">
              <ma14:wrappingTextBoxFlag xmlns:ma14="http://schemas.microsoft.com/office/mac/drawingml/2011/main" val="1"/>
            </a:ext>
          </a:extLst>
        </p:spPr>
        <p:txBody>
          <a:bodyPr lIns="0" tIns="0" rIns="0" bIns="0" anchor="ctr"/>
          <a:lstStyle>
            <a:lvl1pPr defTabSz="2438400">
              <a:defRPr sz="1000">
                <a:solidFill>
                  <a:srgbClr val="163C4D"/>
                </a:solidFill>
                <a:latin typeface="Arial"/>
                <a:ea typeface="Arial"/>
                <a:cs typeface="Arial"/>
                <a:sym typeface="Arial"/>
              </a:defRPr>
            </a:lvl1pPr>
          </a:lstStyle>
          <a:p>
            <a:pPr/>
            <a:r>
              <a:t>26</a:t>
            </a:r>
          </a:p>
        </p:txBody>
      </p:sp>
      <p:sp>
        <p:nvSpPr>
          <p:cNvPr id="474" name="Line"/>
          <p:cNvSpPr/>
          <p:nvPr/>
        </p:nvSpPr>
        <p:spPr>
          <a:xfrm>
            <a:off x="17580097" y="7885084"/>
            <a:ext cx="4253472" cy="1"/>
          </a:xfrm>
          <a:prstGeom prst="line">
            <a:avLst/>
          </a:prstGeom>
          <a:ln w="12700">
            <a:solidFill>
              <a:srgbClr val="E8BD5A"/>
            </a:solidFill>
            <a:tail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475" name="TaskService.ShutDownRequest"/>
          <p:cNvSpPr txBox="1"/>
          <p:nvPr/>
        </p:nvSpPr>
        <p:spPr>
          <a:xfrm>
            <a:off x="18334978" y="7550150"/>
            <a:ext cx="2858890"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1" indent="0" defTabSz="2438400">
              <a:defRPr sz="1600">
                <a:solidFill>
                  <a:srgbClr val="E8BC5C"/>
                </a:solidFill>
                <a:latin typeface="NotoSerifSC-Regular"/>
                <a:ea typeface="NotoSerifSC-Regular"/>
                <a:cs typeface="NotoSerifSC-Regular"/>
                <a:sym typeface="NotoSerifSC-Regular"/>
              </a:defRPr>
            </a:pPr>
            <a:r>
              <a:t>TaskService.ShutDownRequest</a:t>
            </a:r>
          </a:p>
        </p:txBody>
      </p:sp>
      <p:sp>
        <p:nvSpPr>
          <p:cNvPr id="476" name="27"/>
          <p:cNvSpPr/>
          <p:nvPr/>
        </p:nvSpPr>
        <p:spPr>
          <a:xfrm>
            <a:off x="21711547" y="8245469"/>
            <a:ext cx="270934" cy="270934"/>
          </a:xfrm>
          <a:prstGeom prst="ellipse">
            <a:avLst/>
          </a:prstGeom>
          <a:solidFill>
            <a:srgbClr val="E8BC5B"/>
          </a:solidFill>
          <a:ln w="12700">
            <a:miter lim="400000"/>
          </a:ln>
          <a:extLst>
            <a:ext uri="{C572A759-6A51-4108-AA02-DFA0A04FC94B}">
              <ma14:wrappingTextBoxFlag xmlns:ma14="http://schemas.microsoft.com/office/mac/drawingml/2011/main" val="1"/>
            </a:ext>
          </a:extLst>
        </p:spPr>
        <p:txBody>
          <a:bodyPr lIns="0" tIns="0" rIns="0" bIns="0" anchor="ctr"/>
          <a:lstStyle>
            <a:lvl1pPr defTabSz="2438400">
              <a:defRPr sz="1000">
                <a:solidFill>
                  <a:srgbClr val="163C4D"/>
                </a:solidFill>
                <a:latin typeface="Arial"/>
                <a:ea typeface="Arial"/>
                <a:cs typeface="Arial"/>
                <a:sym typeface="Arial"/>
              </a:defRPr>
            </a:lvl1pPr>
          </a:lstStyle>
          <a:p>
            <a:pPr/>
            <a:r>
              <a:t>27</a:t>
            </a:r>
          </a:p>
        </p:txBody>
      </p:sp>
      <p:sp>
        <p:nvSpPr>
          <p:cNvPr id="477" name="Line"/>
          <p:cNvSpPr/>
          <p:nvPr/>
        </p:nvSpPr>
        <p:spPr>
          <a:xfrm>
            <a:off x="17453643" y="8397869"/>
            <a:ext cx="4253471" cy="1"/>
          </a:xfrm>
          <a:prstGeom prst="line">
            <a:avLst/>
          </a:prstGeom>
          <a:ln w="12700">
            <a:solidFill>
              <a:srgbClr val="E8BD5A"/>
            </a:solidFill>
            <a:custDash>
              <a:ds d="200000" sp="200000"/>
            </a:custDash>
            <a:miter lim="400000"/>
            <a:head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478" name="OK"/>
          <p:cNvSpPr txBox="1"/>
          <p:nvPr/>
        </p:nvSpPr>
        <p:spPr>
          <a:xfrm>
            <a:off x="19553685" y="8036773"/>
            <a:ext cx="306289"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1" indent="0" defTabSz="2438400">
              <a:defRPr sz="1600">
                <a:solidFill>
                  <a:srgbClr val="E8BC5C"/>
                </a:solidFill>
                <a:latin typeface="NotoSerifSC-Regular"/>
                <a:ea typeface="NotoSerifSC-Regular"/>
                <a:cs typeface="NotoSerifSC-Regular"/>
                <a:sym typeface="NotoSerifSC-Regular"/>
              </a:defRPr>
            </a:pPr>
            <a:r>
              <a:t>OK</a:t>
            </a:r>
          </a:p>
        </p:txBody>
      </p:sp>
      <p:sp>
        <p:nvSpPr>
          <p:cNvPr id="479" name="28"/>
          <p:cNvSpPr/>
          <p:nvPr/>
        </p:nvSpPr>
        <p:spPr>
          <a:xfrm>
            <a:off x="17335120" y="9187780"/>
            <a:ext cx="270934" cy="270934"/>
          </a:xfrm>
          <a:prstGeom prst="ellipse">
            <a:avLst/>
          </a:prstGeom>
          <a:solidFill>
            <a:srgbClr val="E8BC5B"/>
          </a:solidFill>
          <a:ln w="12700">
            <a:miter lim="400000"/>
          </a:ln>
          <a:extLst>
            <a:ext uri="{C572A759-6A51-4108-AA02-DFA0A04FC94B}">
              <ma14:wrappingTextBoxFlag xmlns:ma14="http://schemas.microsoft.com/office/mac/drawingml/2011/main" val="1"/>
            </a:ext>
          </a:extLst>
        </p:spPr>
        <p:txBody>
          <a:bodyPr lIns="0" tIns="0" rIns="0" bIns="0" anchor="ctr"/>
          <a:lstStyle>
            <a:lvl1pPr defTabSz="2438400">
              <a:defRPr sz="1000">
                <a:solidFill>
                  <a:srgbClr val="163C4D"/>
                </a:solidFill>
                <a:latin typeface="Arial"/>
                <a:ea typeface="Arial"/>
                <a:cs typeface="Arial"/>
                <a:sym typeface="Arial"/>
              </a:defRPr>
            </a:lvl1pPr>
          </a:lstStyle>
          <a:p>
            <a:pPr/>
            <a:r>
              <a:t>28</a:t>
            </a:r>
          </a:p>
        </p:txBody>
      </p:sp>
      <p:sp>
        <p:nvSpPr>
          <p:cNvPr id="480" name="Line"/>
          <p:cNvSpPr/>
          <p:nvPr/>
        </p:nvSpPr>
        <p:spPr>
          <a:xfrm>
            <a:off x="17580097" y="9323247"/>
            <a:ext cx="4253472" cy="1"/>
          </a:xfrm>
          <a:prstGeom prst="line">
            <a:avLst/>
          </a:prstGeom>
          <a:ln w="12700">
            <a:solidFill>
              <a:srgbClr val="E8BD5A"/>
            </a:solidFill>
            <a:custDash>
              <a:ds d="200000" sp="200000"/>
            </a:custDash>
            <a:miter lim="400000"/>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481" name="Close Client"/>
          <p:cNvSpPr txBox="1"/>
          <p:nvPr/>
        </p:nvSpPr>
        <p:spPr>
          <a:xfrm>
            <a:off x="18806255" y="8988000"/>
            <a:ext cx="1108175"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1" indent="0" defTabSz="2438400">
              <a:defRPr sz="1600">
                <a:solidFill>
                  <a:srgbClr val="E8BC5C"/>
                </a:solidFill>
                <a:latin typeface="NotoSerifSC-Regular"/>
                <a:ea typeface="NotoSerifSC-Regular"/>
                <a:cs typeface="NotoSerifSC-Regular"/>
                <a:sym typeface="NotoSerifSC-Regular"/>
              </a:defRPr>
            </a:pPr>
            <a:r>
              <a:t>Close Client</a:t>
            </a:r>
          </a:p>
        </p:txBody>
      </p:sp>
      <p:sp>
        <p:nvSpPr>
          <p:cNvPr id="482" name="29"/>
          <p:cNvSpPr/>
          <p:nvPr/>
        </p:nvSpPr>
        <p:spPr>
          <a:xfrm>
            <a:off x="17335109" y="9894458"/>
            <a:ext cx="270934" cy="270935"/>
          </a:xfrm>
          <a:prstGeom prst="ellipse">
            <a:avLst/>
          </a:prstGeom>
          <a:solidFill>
            <a:srgbClr val="E8BC5B"/>
          </a:solidFill>
          <a:ln w="12700">
            <a:miter lim="400000"/>
          </a:ln>
          <a:extLst>
            <a:ext uri="{C572A759-6A51-4108-AA02-DFA0A04FC94B}">
              <ma14:wrappingTextBoxFlag xmlns:ma14="http://schemas.microsoft.com/office/mac/drawingml/2011/main" val="1"/>
            </a:ext>
          </a:extLst>
        </p:spPr>
        <p:txBody>
          <a:bodyPr lIns="0" tIns="0" rIns="0" bIns="0" anchor="ctr"/>
          <a:lstStyle>
            <a:lvl1pPr defTabSz="2438400">
              <a:defRPr sz="1000">
                <a:solidFill>
                  <a:srgbClr val="163C4D"/>
                </a:solidFill>
                <a:latin typeface="Arial"/>
                <a:ea typeface="Arial"/>
                <a:cs typeface="Arial"/>
                <a:sym typeface="Arial"/>
              </a:defRPr>
            </a:lvl1pPr>
          </a:lstStyle>
          <a:p>
            <a:pPr/>
            <a:r>
              <a:t>29</a:t>
            </a:r>
          </a:p>
        </p:txBody>
      </p:sp>
      <p:sp>
        <p:nvSpPr>
          <p:cNvPr id="483" name="Line"/>
          <p:cNvSpPr/>
          <p:nvPr/>
        </p:nvSpPr>
        <p:spPr>
          <a:xfrm>
            <a:off x="17614558" y="10029924"/>
            <a:ext cx="4253472" cy="1"/>
          </a:xfrm>
          <a:prstGeom prst="line">
            <a:avLst/>
          </a:prstGeom>
          <a:ln w="12700">
            <a:solidFill>
              <a:srgbClr val="E8BD5A"/>
            </a:solidFill>
            <a:tail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484" name="Execute binary: containerd-shim-runc-v2 delete"/>
          <p:cNvSpPr txBox="1"/>
          <p:nvPr/>
        </p:nvSpPr>
        <p:spPr>
          <a:xfrm>
            <a:off x="17531959" y="9656338"/>
            <a:ext cx="4270674"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1" indent="0" defTabSz="2438400">
              <a:defRPr sz="1600">
                <a:solidFill>
                  <a:srgbClr val="E8BC5C"/>
                </a:solidFill>
                <a:latin typeface="NotoSerifSC-Regular"/>
                <a:ea typeface="NotoSerifSC-Regular"/>
                <a:cs typeface="NotoSerifSC-Regular"/>
                <a:sym typeface="NotoSerifSC-Regular"/>
              </a:defRPr>
            </a:pPr>
            <a:r>
              <a:t>Execute binary: containerd-shim-runc-v2 delete</a:t>
            </a:r>
          </a:p>
        </p:txBody>
      </p:sp>
      <p:sp>
        <p:nvSpPr>
          <p:cNvPr id="485" name="30"/>
          <p:cNvSpPr/>
          <p:nvPr/>
        </p:nvSpPr>
        <p:spPr>
          <a:xfrm>
            <a:off x="17335120" y="10457821"/>
            <a:ext cx="270934" cy="270934"/>
          </a:xfrm>
          <a:prstGeom prst="ellipse">
            <a:avLst/>
          </a:prstGeom>
          <a:solidFill>
            <a:srgbClr val="E8BC5B"/>
          </a:solidFill>
          <a:ln w="12700">
            <a:miter lim="400000"/>
          </a:ln>
          <a:extLst>
            <a:ext uri="{C572A759-6A51-4108-AA02-DFA0A04FC94B}">
              <ma14:wrappingTextBoxFlag xmlns:ma14="http://schemas.microsoft.com/office/mac/drawingml/2011/main" val="1"/>
            </a:ext>
          </a:extLst>
        </p:spPr>
        <p:txBody>
          <a:bodyPr lIns="0" tIns="0" rIns="0" bIns="0" anchor="ctr"/>
          <a:lstStyle>
            <a:lvl1pPr defTabSz="2438400">
              <a:defRPr sz="1000">
                <a:solidFill>
                  <a:srgbClr val="163C4D"/>
                </a:solidFill>
                <a:latin typeface="Arial"/>
                <a:ea typeface="Arial"/>
                <a:cs typeface="Arial"/>
                <a:sym typeface="Arial"/>
              </a:defRPr>
            </a:lvl1pPr>
          </a:lstStyle>
          <a:p>
            <a:pPr/>
            <a:r>
              <a:t>30</a:t>
            </a:r>
          </a:p>
        </p:txBody>
      </p:sp>
      <p:sp>
        <p:nvSpPr>
          <p:cNvPr id="486" name="Line"/>
          <p:cNvSpPr/>
          <p:nvPr/>
        </p:nvSpPr>
        <p:spPr>
          <a:xfrm>
            <a:off x="17603820" y="10593288"/>
            <a:ext cx="4253471" cy="1"/>
          </a:xfrm>
          <a:prstGeom prst="line">
            <a:avLst/>
          </a:prstGeom>
          <a:ln w="12700">
            <a:solidFill>
              <a:srgbClr val="E8BD5A"/>
            </a:solidFill>
            <a:custDash>
              <a:ds d="200000" sp="200000"/>
            </a:custDash>
            <a:miter lim="400000"/>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487" name="Delete bundle"/>
          <p:cNvSpPr txBox="1"/>
          <p:nvPr/>
        </p:nvSpPr>
        <p:spPr>
          <a:xfrm>
            <a:off x="18938988" y="10291702"/>
            <a:ext cx="1266726"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1" indent="0" defTabSz="2438400">
              <a:defRPr sz="1600">
                <a:solidFill>
                  <a:srgbClr val="E8BC5C"/>
                </a:solidFill>
                <a:latin typeface="NotoSerifSC-Regular"/>
                <a:ea typeface="NotoSerifSC-Regular"/>
                <a:cs typeface="NotoSerifSC-Regular"/>
                <a:sym typeface="NotoSerifSC-Regular"/>
              </a:defRPr>
            </a:pPr>
            <a:r>
              <a:t>Delete bundle</a:t>
            </a:r>
          </a:p>
        </p:txBody>
      </p:sp>
      <p:sp>
        <p:nvSpPr>
          <p:cNvPr id="488" name="31"/>
          <p:cNvSpPr/>
          <p:nvPr/>
        </p:nvSpPr>
        <p:spPr>
          <a:xfrm>
            <a:off x="17335109" y="11446692"/>
            <a:ext cx="270934" cy="270935"/>
          </a:xfrm>
          <a:prstGeom prst="ellipse">
            <a:avLst/>
          </a:prstGeom>
          <a:solidFill>
            <a:srgbClr val="E8BC5B"/>
          </a:solidFill>
          <a:ln w="12700">
            <a:miter lim="400000"/>
          </a:ln>
          <a:extLst>
            <a:ext uri="{C572A759-6A51-4108-AA02-DFA0A04FC94B}">
              <ma14:wrappingTextBoxFlag xmlns:ma14="http://schemas.microsoft.com/office/mac/drawingml/2011/main" val="1"/>
            </a:ext>
          </a:extLst>
        </p:spPr>
        <p:txBody>
          <a:bodyPr lIns="0" tIns="0" rIns="0" bIns="0" anchor="ctr"/>
          <a:lstStyle>
            <a:lvl1pPr defTabSz="2438400">
              <a:defRPr sz="1000">
                <a:solidFill>
                  <a:srgbClr val="163C4D"/>
                </a:solidFill>
                <a:latin typeface="Arial"/>
                <a:ea typeface="Arial"/>
                <a:cs typeface="Arial"/>
                <a:sym typeface="Arial"/>
              </a:defRPr>
            </a:lvl1pPr>
          </a:lstStyle>
          <a:p>
            <a:pPr/>
            <a:r>
              <a:t>31</a:t>
            </a:r>
          </a:p>
        </p:txBody>
      </p:sp>
      <p:sp>
        <p:nvSpPr>
          <p:cNvPr id="489" name="Exit code"/>
          <p:cNvSpPr txBox="1"/>
          <p:nvPr/>
        </p:nvSpPr>
        <p:spPr>
          <a:xfrm>
            <a:off x="15616860" y="11213045"/>
            <a:ext cx="848520"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1" indent="0" defTabSz="2438400">
              <a:defRPr sz="1600">
                <a:solidFill>
                  <a:srgbClr val="E8BC5C"/>
                </a:solidFill>
                <a:latin typeface="NotoSerifSC-Regular"/>
                <a:ea typeface="NotoSerifSC-Regular"/>
                <a:cs typeface="NotoSerifSC-Regular"/>
                <a:sym typeface="NotoSerifSC-Regular"/>
              </a:defRPr>
            </a:pPr>
            <a:r>
              <a:t>Exit code</a:t>
            </a:r>
          </a:p>
        </p:txBody>
      </p:sp>
      <p:sp>
        <p:nvSpPr>
          <p:cNvPr id="490" name="Other task requests (Kill,Pause,Resume,CloseIO,Exec,etc)"/>
          <p:cNvSpPr txBox="1"/>
          <p:nvPr/>
        </p:nvSpPr>
        <p:spPr>
          <a:xfrm>
            <a:off x="15753860" y="2380557"/>
            <a:ext cx="5333207" cy="254001"/>
          </a:xfrm>
          <a:prstGeom prst="rect">
            <a:avLst/>
          </a:prstGeom>
          <a:ln w="12700">
            <a:solidFill>
              <a:srgbClr val="E8BD5A"/>
            </a:solidFill>
            <a:custDash>
              <a:ds d="200000" sp="200000"/>
            </a:custDash>
            <a:miter lim="400000"/>
          </a:ln>
          <a:extLst>
            <a:ext uri="{C572A759-6A51-4108-AA02-DFA0A04FC94B}">
              <ma14:wrappingTextBoxFlag xmlns:ma14="http://schemas.microsoft.com/office/mac/drawingml/2011/main" val="1"/>
            </a:ext>
          </a:extLst>
        </p:spPr>
        <p:txBody>
          <a:bodyPr wrap="none" lIns="0" tIns="0" rIns="0" bIns="0" anchor="ctr">
            <a:spAutoFit/>
          </a:bodyPr>
          <a:lstStyle>
            <a:lvl1pPr defTabSz="2438400">
              <a:defRPr sz="1600">
                <a:solidFill>
                  <a:srgbClr val="E8BC5C"/>
                </a:solidFill>
                <a:latin typeface="NotoSerifSC-Regular"/>
                <a:ea typeface="NotoSerifSC-Regular"/>
                <a:cs typeface="NotoSerifSC-Regular"/>
                <a:sym typeface="NotoSerifSC-Regular"/>
              </a:defRPr>
            </a:lvl1pPr>
          </a:lstStyle>
          <a:p>
            <a:pPr/>
            <a:r>
              <a:t>Other task requests (Kill,Pause,Resume,CloseIO,Exec,etc)</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163C4D"/>
        </a:solidFill>
      </p:bgPr>
    </p:bg>
    <p:spTree>
      <p:nvGrpSpPr>
        <p:cNvPr id="1" name=""/>
        <p:cNvGrpSpPr/>
        <p:nvPr/>
      </p:nvGrpSpPr>
      <p:grpSpPr>
        <a:xfrm>
          <a:off x="0" y="0"/>
          <a:ext cx="0" cy="0"/>
          <a:chOff x="0" y="0"/>
          <a:chExt cx="0" cy="0"/>
        </a:xfrm>
      </p:grpSpPr>
      <p:pic>
        <p:nvPicPr>
          <p:cNvPr id="495" name="Image" descr="Image"/>
          <p:cNvPicPr>
            <a:picLocks noChangeAspect="1"/>
          </p:cNvPicPr>
          <p:nvPr/>
        </p:nvPicPr>
        <p:blipFill>
          <a:blip r:embed="rId3">
            <a:extLst/>
          </a:blip>
          <a:stretch>
            <a:fillRect/>
          </a:stretch>
        </p:blipFill>
        <p:spPr>
          <a:xfrm>
            <a:off x="25723918" y="8247433"/>
            <a:ext cx="14063809" cy="3545252"/>
          </a:xfrm>
          <a:prstGeom prst="rect">
            <a:avLst/>
          </a:prstGeom>
          <a:ln w="12700">
            <a:miter lim="400000"/>
          </a:ln>
        </p:spPr>
      </p:pic>
      <p:sp>
        <p:nvSpPr>
          <p:cNvPr id="496" name="Google Shape;90;p19"/>
          <p:cNvSpPr txBox="1"/>
          <p:nvPr/>
        </p:nvSpPr>
        <p:spPr>
          <a:xfrm>
            <a:off x="509545" y="329402"/>
            <a:ext cx="17718335" cy="89356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gn="l" defTabSz="2438400">
              <a:defRPr sz="4800">
                <a:solidFill>
                  <a:srgbClr val="E8BC5B"/>
                </a:solidFill>
                <a:latin typeface="NotoSansSC-Bold"/>
                <a:ea typeface="NotoSansSC-Bold"/>
                <a:cs typeface="NotoSansSC-Bold"/>
                <a:sym typeface="NotoSansSC-Bold"/>
              </a:defRPr>
            </a:lvl1pPr>
          </a:lstStyle>
          <a:p>
            <a:pPr/>
            <a:r>
              <a:t>Containerd runwasi</a:t>
            </a:r>
          </a:p>
        </p:txBody>
      </p:sp>
      <p:sp>
        <p:nvSpPr>
          <p:cNvPr id="497" name="https://github.com/containerd/runwasi"/>
          <p:cNvSpPr txBox="1"/>
          <p:nvPr/>
        </p:nvSpPr>
        <p:spPr>
          <a:xfrm>
            <a:off x="18282487" y="13095103"/>
            <a:ext cx="5482283" cy="38289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2600">
                <a:solidFill>
                  <a:srgbClr val="F2617A"/>
                </a:solidFill>
                <a:latin typeface="Arial"/>
                <a:ea typeface="Arial"/>
                <a:cs typeface="Arial"/>
                <a:sym typeface="Arial"/>
              </a:defRPr>
            </a:lvl1pPr>
          </a:lstStyle>
          <a:p>
            <a:pPr/>
            <a:r>
              <a:t>https://github.com/containerd/runwasi</a:t>
            </a:r>
          </a:p>
        </p:txBody>
      </p:sp>
      <p:sp>
        <p:nvSpPr>
          <p:cNvPr id="498" name="Google Shape;90;p19"/>
          <p:cNvSpPr txBox="1"/>
          <p:nvPr/>
        </p:nvSpPr>
        <p:spPr>
          <a:xfrm>
            <a:off x="8655091" y="4755924"/>
            <a:ext cx="5888232" cy="893563"/>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2438400">
              <a:defRPr sz="4200">
                <a:solidFill>
                  <a:srgbClr val="E8BC5B"/>
                </a:solidFill>
                <a:latin typeface="Helvetica"/>
                <a:ea typeface="Helvetica"/>
                <a:cs typeface="Helvetica"/>
                <a:sym typeface="Helvetica"/>
              </a:defRPr>
            </a:lvl1pPr>
          </a:lstStyle>
          <a:p>
            <a:pPr/>
            <a:r>
              <a:t>runwasi(rust)</a:t>
            </a:r>
          </a:p>
        </p:txBody>
      </p:sp>
      <p:pic>
        <p:nvPicPr>
          <p:cNvPr id="499" name="carbon (12).png" descr="carbon (12).png"/>
          <p:cNvPicPr>
            <a:picLocks noChangeAspect="1"/>
          </p:cNvPicPr>
          <p:nvPr/>
        </p:nvPicPr>
        <p:blipFill>
          <a:blip r:embed="rId4">
            <a:extLst/>
          </a:blip>
          <a:stretch>
            <a:fillRect/>
          </a:stretch>
        </p:blipFill>
        <p:spPr>
          <a:xfrm>
            <a:off x="6553181" y="5854005"/>
            <a:ext cx="12340578" cy="3593168"/>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163C4D"/>
        </a:solidFill>
      </p:bgPr>
    </p:bg>
    <p:spTree>
      <p:nvGrpSpPr>
        <p:cNvPr id="1" name=""/>
        <p:cNvGrpSpPr/>
        <p:nvPr/>
      </p:nvGrpSpPr>
      <p:grpSpPr>
        <a:xfrm>
          <a:off x="0" y="0"/>
          <a:ext cx="0" cy="0"/>
          <a:chOff x="0" y="0"/>
          <a:chExt cx="0" cy="0"/>
        </a:xfrm>
      </p:grpSpPr>
      <p:pic>
        <p:nvPicPr>
          <p:cNvPr id="503" name="Image" descr="Image"/>
          <p:cNvPicPr>
            <a:picLocks noChangeAspect="1"/>
          </p:cNvPicPr>
          <p:nvPr/>
        </p:nvPicPr>
        <p:blipFill>
          <a:blip r:embed="rId3">
            <a:extLst/>
          </a:blip>
          <a:stretch>
            <a:fillRect/>
          </a:stretch>
        </p:blipFill>
        <p:spPr>
          <a:xfrm>
            <a:off x="25723918" y="8247433"/>
            <a:ext cx="14063809" cy="3545252"/>
          </a:xfrm>
          <a:prstGeom prst="rect">
            <a:avLst/>
          </a:prstGeom>
          <a:ln w="12700">
            <a:miter lim="400000"/>
          </a:ln>
        </p:spPr>
      </p:pic>
      <p:sp>
        <p:nvSpPr>
          <p:cNvPr id="504" name="Google Shape;90;p19"/>
          <p:cNvSpPr txBox="1"/>
          <p:nvPr/>
        </p:nvSpPr>
        <p:spPr>
          <a:xfrm>
            <a:off x="509545" y="329402"/>
            <a:ext cx="17718335" cy="89356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gn="l" defTabSz="2438400">
              <a:defRPr sz="4800">
                <a:solidFill>
                  <a:srgbClr val="E8BC5B"/>
                </a:solidFill>
                <a:latin typeface="NotoSansSC-Bold"/>
                <a:ea typeface="NotoSansSC-Bold"/>
                <a:cs typeface="NotoSansSC-Bold"/>
                <a:sym typeface="NotoSansSC-Bold"/>
              </a:defRPr>
            </a:lvl1pPr>
          </a:lstStyle>
          <a:p>
            <a:pPr/>
            <a:r>
              <a:t>Containerd Shim实例—wasmtime </a:t>
            </a:r>
          </a:p>
        </p:txBody>
      </p:sp>
      <p:sp>
        <p:nvSpPr>
          <p:cNvPr id="505" name="Google Shape;90;p19"/>
          <p:cNvSpPr txBox="1"/>
          <p:nvPr/>
        </p:nvSpPr>
        <p:spPr>
          <a:xfrm>
            <a:off x="8093672" y="2459763"/>
            <a:ext cx="7133718" cy="893564"/>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2438400">
              <a:defRPr sz="2800">
                <a:solidFill>
                  <a:srgbClr val="E8BC5B"/>
                </a:solidFill>
                <a:latin typeface="Helvetica"/>
                <a:ea typeface="Helvetica"/>
                <a:cs typeface="Helvetica"/>
                <a:sym typeface="Helvetica"/>
              </a:defRPr>
            </a:lvl1pPr>
          </a:lstStyle>
          <a:p>
            <a:pPr/>
            <a:r>
              <a:t>以containerd-shim-wasmtime-v1为例</a:t>
            </a:r>
          </a:p>
        </p:txBody>
      </p:sp>
      <p:sp>
        <p:nvSpPr>
          <p:cNvPr id="506" name="https://github.com/containerd/runwasi"/>
          <p:cNvSpPr txBox="1"/>
          <p:nvPr/>
        </p:nvSpPr>
        <p:spPr>
          <a:xfrm>
            <a:off x="18282487" y="13095103"/>
            <a:ext cx="5482283" cy="38289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2600">
                <a:solidFill>
                  <a:srgbClr val="F2617A"/>
                </a:solidFill>
                <a:latin typeface="Arial"/>
                <a:ea typeface="Arial"/>
                <a:cs typeface="Arial"/>
                <a:sym typeface="Arial"/>
              </a:defRPr>
            </a:lvl1pPr>
          </a:lstStyle>
          <a:p>
            <a:pPr/>
            <a:r>
              <a:t>https://github.com/containerd/runwasi</a:t>
            </a:r>
          </a:p>
        </p:txBody>
      </p:sp>
      <p:pic>
        <p:nvPicPr>
          <p:cNvPr id="507" name="carbon (19).png" descr="carbon (19).png"/>
          <p:cNvPicPr>
            <a:picLocks noChangeAspect="1"/>
          </p:cNvPicPr>
          <p:nvPr/>
        </p:nvPicPr>
        <p:blipFill>
          <a:blip r:embed="rId4">
            <a:extLst/>
          </a:blip>
          <a:stretch>
            <a:fillRect/>
          </a:stretch>
        </p:blipFill>
        <p:spPr>
          <a:xfrm>
            <a:off x="2894553" y="3731597"/>
            <a:ext cx="18594894" cy="4628772"/>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163C4D"/>
        </a:solidFill>
      </p:bgPr>
    </p:bg>
    <p:spTree>
      <p:nvGrpSpPr>
        <p:cNvPr id="1" name=""/>
        <p:cNvGrpSpPr/>
        <p:nvPr/>
      </p:nvGrpSpPr>
      <p:grpSpPr>
        <a:xfrm>
          <a:off x="0" y="0"/>
          <a:ext cx="0" cy="0"/>
          <a:chOff x="0" y="0"/>
          <a:chExt cx="0" cy="0"/>
        </a:xfrm>
      </p:grpSpPr>
      <p:pic>
        <p:nvPicPr>
          <p:cNvPr id="511" name="Image" descr="Image"/>
          <p:cNvPicPr>
            <a:picLocks noChangeAspect="1"/>
          </p:cNvPicPr>
          <p:nvPr/>
        </p:nvPicPr>
        <p:blipFill>
          <a:blip r:embed="rId3">
            <a:extLst/>
          </a:blip>
          <a:stretch>
            <a:fillRect/>
          </a:stretch>
        </p:blipFill>
        <p:spPr>
          <a:xfrm>
            <a:off x="25723918" y="8247433"/>
            <a:ext cx="14063809" cy="3545252"/>
          </a:xfrm>
          <a:prstGeom prst="rect">
            <a:avLst/>
          </a:prstGeom>
          <a:ln w="12700">
            <a:miter lim="400000"/>
          </a:ln>
        </p:spPr>
      </p:pic>
      <p:sp>
        <p:nvSpPr>
          <p:cNvPr id="512" name="Google Shape;90;p19"/>
          <p:cNvSpPr txBox="1"/>
          <p:nvPr/>
        </p:nvSpPr>
        <p:spPr>
          <a:xfrm>
            <a:off x="509545" y="329402"/>
            <a:ext cx="17718335" cy="89356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gn="l" defTabSz="2438400">
              <a:defRPr sz="4800">
                <a:solidFill>
                  <a:srgbClr val="E8BC5B"/>
                </a:solidFill>
                <a:latin typeface="NotoSansSC-Bold"/>
                <a:ea typeface="NotoSansSC-Bold"/>
                <a:cs typeface="NotoSansSC-Bold"/>
                <a:sym typeface="NotoSansSC-Bold"/>
              </a:defRPr>
            </a:lvl1pPr>
          </a:lstStyle>
          <a:p>
            <a:pPr/>
            <a:r>
              <a:t>CRI-O</a:t>
            </a:r>
          </a:p>
        </p:txBody>
      </p:sp>
      <p:pic>
        <p:nvPicPr>
          <p:cNvPr id="513" name="Image" descr="Image"/>
          <p:cNvPicPr>
            <a:picLocks noChangeAspect="1"/>
          </p:cNvPicPr>
          <p:nvPr/>
        </p:nvPicPr>
        <p:blipFill>
          <a:blip r:embed="rId4">
            <a:extLst/>
          </a:blip>
          <a:stretch>
            <a:fillRect/>
          </a:stretch>
        </p:blipFill>
        <p:spPr>
          <a:xfrm>
            <a:off x="26410685" y="8416477"/>
            <a:ext cx="6849563" cy="6813701"/>
          </a:xfrm>
          <a:prstGeom prst="rect">
            <a:avLst/>
          </a:prstGeom>
          <a:ln w="12700">
            <a:miter lim="400000"/>
          </a:ln>
        </p:spPr>
      </p:pic>
      <p:sp>
        <p:nvSpPr>
          <p:cNvPr id="514" name="Google Shape;90;p19"/>
          <p:cNvSpPr txBox="1"/>
          <p:nvPr/>
        </p:nvSpPr>
        <p:spPr>
          <a:xfrm>
            <a:off x="7258525" y="11768506"/>
            <a:ext cx="9866950" cy="893564"/>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2438400">
              <a:defRPr sz="3400">
                <a:solidFill>
                  <a:srgbClr val="E8BC5B"/>
                </a:solidFill>
                <a:latin typeface="NotoSansSC-Regular"/>
                <a:ea typeface="NotoSansSC-Regular"/>
                <a:cs typeface="NotoSansSC-Regular"/>
                <a:sym typeface="NotoSansSC-Regular"/>
              </a:defRPr>
            </a:lvl1pPr>
          </a:lstStyle>
          <a:p>
            <a:pPr/>
            <a:r>
              <a:t>每一个container都由一个单独的conmon进程管理</a:t>
            </a:r>
          </a:p>
        </p:txBody>
      </p:sp>
      <p:pic>
        <p:nvPicPr>
          <p:cNvPr id="515" name="Image" descr="Image"/>
          <p:cNvPicPr>
            <a:picLocks noChangeAspect="1"/>
          </p:cNvPicPr>
          <p:nvPr/>
        </p:nvPicPr>
        <p:blipFill>
          <a:blip r:embed="rId5">
            <a:extLst/>
          </a:blip>
          <a:srcRect l="0" t="0" r="0" b="3076"/>
          <a:stretch>
            <a:fillRect/>
          </a:stretch>
        </p:blipFill>
        <p:spPr>
          <a:xfrm>
            <a:off x="3728508" y="1570252"/>
            <a:ext cx="16927496" cy="9851399"/>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163C4D"/>
        </a:solidFill>
      </p:bgPr>
    </p:bg>
    <p:spTree>
      <p:nvGrpSpPr>
        <p:cNvPr id="1" name=""/>
        <p:cNvGrpSpPr/>
        <p:nvPr/>
      </p:nvGrpSpPr>
      <p:grpSpPr>
        <a:xfrm>
          <a:off x="0" y="0"/>
          <a:ext cx="0" cy="0"/>
          <a:chOff x="0" y="0"/>
          <a:chExt cx="0" cy="0"/>
        </a:xfrm>
      </p:grpSpPr>
      <p:pic>
        <p:nvPicPr>
          <p:cNvPr id="519" name="Image" descr="Image"/>
          <p:cNvPicPr>
            <a:picLocks noChangeAspect="1"/>
          </p:cNvPicPr>
          <p:nvPr/>
        </p:nvPicPr>
        <p:blipFill>
          <a:blip r:embed="rId3">
            <a:extLst/>
          </a:blip>
          <a:stretch>
            <a:fillRect/>
          </a:stretch>
        </p:blipFill>
        <p:spPr>
          <a:xfrm>
            <a:off x="25723918" y="8247433"/>
            <a:ext cx="14063809" cy="3545252"/>
          </a:xfrm>
          <a:prstGeom prst="rect">
            <a:avLst/>
          </a:prstGeom>
          <a:ln w="12700">
            <a:miter lim="400000"/>
          </a:ln>
        </p:spPr>
      </p:pic>
      <p:sp>
        <p:nvSpPr>
          <p:cNvPr id="520" name="Google Shape;90;p19"/>
          <p:cNvSpPr txBox="1"/>
          <p:nvPr/>
        </p:nvSpPr>
        <p:spPr>
          <a:xfrm>
            <a:off x="509545" y="329402"/>
            <a:ext cx="17718335" cy="89356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gn="l" defTabSz="2438400">
              <a:defRPr sz="4800">
                <a:solidFill>
                  <a:srgbClr val="E8BC5B"/>
                </a:solidFill>
                <a:latin typeface="Helvetica"/>
                <a:ea typeface="Helvetica"/>
                <a:cs typeface="Helvetica"/>
                <a:sym typeface="Helvetica"/>
              </a:defRPr>
            </a:lvl1pPr>
          </a:lstStyle>
          <a:p>
            <a:pPr/>
            <a:r>
              <a:t>实现新的CRI组件支持WASM Workload</a:t>
            </a:r>
          </a:p>
        </p:txBody>
      </p:sp>
      <p:sp>
        <p:nvSpPr>
          <p:cNvPr id="521" name="Google Shape;90;p19"/>
          <p:cNvSpPr txBox="1"/>
          <p:nvPr/>
        </p:nvSpPr>
        <p:spPr>
          <a:xfrm>
            <a:off x="7010476" y="10760316"/>
            <a:ext cx="10759174" cy="121846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2438400">
              <a:defRPr sz="2800">
                <a:solidFill>
                  <a:srgbClr val="E8BC5B"/>
                </a:solidFill>
                <a:latin typeface="Helvetica"/>
                <a:ea typeface="Helvetica"/>
                <a:cs typeface="Helvetica"/>
                <a:sym typeface="Helvetica"/>
              </a:defRPr>
            </a:lvl1pPr>
          </a:lstStyle>
          <a:p>
            <a:pPr/>
            <a:r>
              <a:t>通过实现新的CRI支持WASM Workload</a:t>
            </a:r>
          </a:p>
        </p:txBody>
      </p:sp>
      <p:sp>
        <p:nvSpPr>
          <p:cNvPr id="522" name="High-level Container Runtime…"/>
          <p:cNvSpPr/>
          <p:nvPr/>
        </p:nvSpPr>
        <p:spPr>
          <a:xfrm>
            <a:off x="9429674" y="4778252"/>
            <a:ext cx="4397545" cy="3386668"/>
          </a:xfrm>
          <a:prstGeom prst="roundRect">
            <a:avLst>
              <a:gd name="adj" fmla="val 5691"/>
            </a:avLst>
          </a:prstGeom>
          <a:ln w="12700">
            <a:solidFill>
              <a:srgbClr val="E8BC5C"/>
            </a:solidFill>
          </a:ln>
          <a:extLst>
            <a:ext uri="{C572A759-6A51-4108-AA02-DFA0A04FC94B}">
              <ma14:wrappingTextBoxFlag xmlns:ma14="http://schemas.microsoft.com/office/mac/drawingml/2011/main" val="1"/>
            </a:ext>
          </a:extLst>
        </p:spPr>
        <p:txBody>
          <a:bodyPr lIns="0" tIns="0" rIns="0" bIns="0" anchor="ctr"/>
          <a:lstStyle/>
          <a:p>
            <a:pPr defTabSz="2438400">
              <a:defRPr sz="2000">
                <a:solidFill>
                  <a:srgbClr val="E8BC5C"/>
                </a:solidFill>
                <a:latin typeface="Arial"/>
                <a:ea typeface="Arial"/>
                <a:cs typeface="Arial"/>
                <a:sym typeface="Arial"/>
              </a:defRPr>
            </a:pPr>
            <a:r>
              <a:t>High-level Container Runtime</a:t>
            </a:r>
          </a:p>
          <a:p>
            <a:pPr defTabSz="2438400">
              <a:defRPr sz="2000">
                <a:solidFill>
                  <a:srgbClr val="E8BC5C"/>
                </a:solidFill>
                <a:latin typeface="Arial"/>
                <a:ea typeface="Arial"/>
                <a:cs typeface="Arial"/>
                <a:sym typeface="Arial"/>
              </a:defRPr>
            </a:pPr>
            <a:r>
              <a:t>(CRI runtime) </a:t>
            </a:r>
          </a:p>
        </p:txBody>
      </p:sp>
      <p:sp>
        <p:nvSpPr>
          <p:cNvPr id="523" name="K8S"/>
          <p:cNvSpPr/>
          <p:nvPr/>
        </p:nvSpPr>
        <p:spPr>
          <a:xfrm>
            <a:off x="2734365" y="5786682"/>
            <a:ext cx="2394313" cy="1369806"/>
          </a:xfrm>
          <a:prstGeom prst="rect">
            <a:avLst/>
          </a:prstGeom>
          <a:ln w="12700">
            <a:solidFill>
              <a:srgbClr val="E8BC5C"/>
            </a:solidFill>
          </a:ln>
          <a:extLst>
            <a:ext uri="{C572A759-6A51-4108-AA02-DFA0A04FC94B}">
              <ma14:wrappingTextBoxFlag xmlns:ma14="http://schemas.microsoft.com/office/mac/drawingml/2011/main" val="1"/>
            </a:ext>
          </a:extLst>
        </p:spPr>
        <p:txBody>
          <a:bodyPr lIns="0" tIns="0" rIns="0" bIns="0"/>
          <a:lstStyle>
            <a:lvl1pPr defTabSz="2438400">
              <a:defRPr sz="2000">
                <a:solidFill>
                  <a:srgbClr val="E8BC5B"/>
                </a:solidFill>
                <a:latin typeface="Arial"/>
                <a:ea typeface="Arial"/>
                <a:cs typeface="Arial"/>
                <a:sym typeface="Arial"/>
              </a:defRPr>
            </a:lvl1pPr>
          </a:lstStyle>
          <a:p>
            <a:pPr/>
            <a:r>
              <a:t>K8S</a:t>
            </a:r>
          </a:p>
        </p:txBody>
      </p:sp>
      <p:pic>
        <p:nvPicPr>
          <p:cNvPr id="524" name="Image" descr="Image"/>
          <p:cNvPicPr>
            <a:picLocks noChangeAspect="1"/>
          </p:cNvPicPr>
          <p:nvPr/>
        </p:nvPicPr>
        <p:blipFill>
          <a:blip r:embed="rId4">
            <a:extLst/>
          </a:blip>
          <a:stretch>
            <a:fillRect/>
          </a:stretch>
        </p:blipFill>
        <p:spPr>
          <a:xfrm>
            <a:off x="3562713" y="6317515"/>
            <a:ext cx="737617" cy="714565"/>
          </a:xfrm>
          <a:prstGeom prst="rect">
            <a:avLst/>
          </a:prstGeom>
          <a:ln w="12700">
            <a:miter lim="400000"/>
          </a:ln>
        </p:spPr>
      </p:pic>
      <p:sp>
        <p:nvSpPr>
          <p:cNvPr id="525" name="Line"/>
          <p:cNvSpPr/>
          <p:nvPr/>
        </p:nvSpPr>
        <p:spPr>
          <a:xfrm>
            <a:off x="5138981" y="6471585"/>
            <a:ext cx="4288857" cy="1"/>
          </a:xfrm>
          <a:prstGeom prst="line">
            <a:avLst/>
          </a:prstGeom>
          <a:ln w="25400">
            <a:solidFill>
              <a:srgbClr val="E8BC5C"/>
            </a:solidFill>
            <a:tail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526" name="Line"/>
          <p:cNvSpPr/>
          <p:nvPr/>
        </p:nvSpPr>
        <p:spPr>
          <a:xfrm>
            <a:off x="3931521" y="4369202"/>
            <a:ext cx="1" cy="1403672"/>
          </a:xfrm>
          <a:prstGeom prst="line">
            <a:avLst/>
          </a:prstGeom>
          <a:ln w="25400">
            <a:solidFill>
              <a:srgbClr val="E8BC5C"/>
            </a:solidFill>
            <a:tail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527" name="Pod Spec"/>
          <p:cNvSpPr txBox="1"/>
          <p:nvPr/>
        </p:nvSpPr>
        <p:spPr>
          <a:xfrm>
            <a:off x="4098415" y="4679054"/>
            <a:ext cx="1114153" cy="28379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2000">
                <a:solidFill>
                  <a:srgbClr val="E8BC5C"/>
                </a:solidFill>
                <a:latin typeface="Arial"/>
                <a:ea typeface="Arial"/>
                <a:cs typeface="Arial"/>
                <a:sym typeface="Arial"/>
              </a:defRPr>
            </a:lvl1pPr>
          </a:lstStyle>
          <a:p>
            <a:pPr/>
            <a:r>
              <a:t>Pod Spec</a:t>
            </a:r>
          </a:p>
        </p:txBody>
      </p:sp>
      <p:sp>
        <p:nvSpPr>
          <p:cNvPr id="528" name="CRI Request"/>
          <p:cNvSpPr txBox="1"/>
          <p:nvPr/>
        </p:nvSpPr>
        <p:spPr>
          <a:xfrm>
            <a:off x="6036710" y="5907066"/>
            <a:ext cx="1466752" cy="2837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2000">
                <a:solidFill>
                  <a:srgbClr val="E8BC5C"/>
                </a:solidFill>
                <a:latin typeface="Arial"/>
                <a:ea typeface="Arial"/>
                <a:cs typeface="Arial"/>
                <a:sym typeface="Arial"/>
              </a:defRPr>
            </a:lvl1pPr>
          </a:lstStyle>
          <a:p>
            <a:pPr/>
            <a:r>
              <a:t>CRI Request</a:t>
            </a:r>
          </a:p>
        </p:txBody>
      </p:sp>
      <p:sp>
        <p:nvSpPr>
          <p:cNvPr id="529" name="CRI"/>
          <p:cNvSpPr txBox="1"/>
          <p:nvPr/>
        </p:nvSpPr>
        <p:spPr>
          <a:xfrm>
            <a:off x="6578908" y="6697437"/>
            <a:ext cx="450132" cy="28379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2000">
                <a:solidFill>
                  <a:srgbClr val="E8BC5C"/>
                </a:solidFill>
                <a:latin typeface="Arial"/>
                <a:ea typeface="Arial"/>
                <a:cs typeface="Arial"/>
                <a:sym typeface="Arial"/>
              </a:defRPr>
            </a:lvl1pPr>
          </a:lstStyle>
          <a:p>
            <a:pPr/>
            <a:r>
              <a:t>CRI</a:t>
            </a:r>
          </a:p>
        </p:txBody>
      </p:sp>
      <p:grpSp>
        <p:nvGrpSpPr>
          <p:cNvPr id="536" name="Group"/>
          <p:cNvGrpSpPr/>
          <p:nvPr/>
        </p:nvGrpSpPr>
        <p:grpSpPr>
          <a:xfrm>
            <a:off x="13777947" y="13369394"/>
            <a:ext cx="8266446" cy="4121542"/>
            <a:chOff x="0" y="0"/>
            <a:chExt cx="8266444" cy="4121540"/>
          </a:xfrm>
        </p:grpSpPr>
        <p:sp>
          <p:nvSpPr>
            <p:cNvPr id="530" name="Low-level Container Runtime…"/>
            <p:cNvSpPr/>
            <p:nvPr/>
          </p:nvSpPr>
          <p:spPr>
            <a:xfrm>
              <a:off x="4292531" y="0"/>
              <a:ext cx="3973914" cy="1369805"/>
            </a:xfrm>
            <a:prstGeom prst="rect">
              <a:avLst/>
            </a:prstGeom>
            <a:noFill/>
            <a:ln w="12700" cap="flat">
              <a:solidFill>
                <a:srgbClr val="E8BC5C"/>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p>
              <a:pPr defTabSz="2438400">
                <a:defRPr sz="2000">
                  <a:solidFill>
                    <a:srgbClr val="E8BC5B"/>
                  </a:solidFill>
                  <a:latin typeface="Arial"/>
                  <a:ea typeface="Arial"/>
                  <a:cs typeface="Arial"/>
                  <a:sym typeface="Arial"/>
                </a:defRPr>
              </a:pPr>
              <a:r>
                <a:t>Low-level Container Runtime</a:t>
              </a:r>
            </a:p>
            <a:p>
              <a:pPr defTabSz="2438400">
                <a:defRPr sz="2000">
                  <a:solidFill>
                    <a:srgbClr val="E8BC5B"/>
                  </a:solidFill>
                  <a:latin typeface="Arial"/>
                  <a:ea typeface="Arial"/>
                  <a:cs typeface="Arial"/>
                  <a:sym typeface="Arial"/>
                </a:defRPr>
              </a:pPr>
              <a:r>
                <a:t>(runc/crun/kata)</a:t>
              </a:r>
            </a:p>
          </p:txBody>
        </p:sp>
        <p:sp>
          <p:nvSpPr>
            <p:cNvPr id="531" name="Line"/>
            <p:cNvSpPr/>
            <p:nvPr/>
          </p:nvSpPr>
          <p:spPr>
            <a:xfrm>
              <a:off x="0" y="684902"/>
              <a:ext cx="4288856" cy="1"/>
            </a:xfrm>
            <a:prstGeom prst="line">
              <a:avLst/>
            </a:prstGeom>
            <a:noFill/>
            <a:ln w="25400" cap="flat">
              <a:solidFill>
                <a:srgbClr val="E8BC5C"/>
              </a:solidFill>
              <a:custDash>
                <a:ds d="200000" sp="200000"/>
              </a:custDash>
              <a:miter lim="400000"/>
              <a:tailEnd type="triangle" w="med" len="med"/>
            </a:ln>
            <a:effectLst/>
          </p:spPr>
          <p:txBody>
            <a:bodyPr wrap="square" lIns="121917" tIns="121917" rIns="121917" bIns="121917" numCol="1" anchor="t">
              <a:noAutofit/>
            </a:bodyPr>
            <a:lstStyle/>
            <a:p>
              <a:pPr algn="l" defTabSz="2438400">
                <a:defRPr sz="3600">
                  <a:solidFill>
                    <a:srgbClr val="000000"/>
                  </a:solidFill>
                  <a:latin typeface="Arial"/>
                  <a:ea typeface="Arial"/>
                  <a:cs typeface="Arial"/>
                  <a:sym typeface="Arial"/>
                </a:defRPr>
              </a:pPr>
            </a:p>
          </p:txBody>
        </p:sp>
        <p:sp>
          <p:nvSpPr>
            <p:cNvPr id="532" name="OCI"/>
            <p:cNvSpPr txBox="1"/>
            <p:nvPr/>
          </p:nvSpPr>
          <p:spPr>
            <a:xfrm>
              <a:off x="1585285" y="910754"/>
              <a:ext cx="464270" cy="2837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l" defTabSz="2438400">
                <a:defRPr sz="2000">
                  <a:solidFill>
                    <a:srgbClr val="E8BC5C"/>
                  </a:solidFill>
                  <a:latin typeface="Arial"/>
                  <a:ea typeface="Arial"/>
                  <a:cs typeface="Arial"/>
                  <a:sym typeface="Arial"/>
                </a:defRPr>
              </a:lvl1pPr>
            </a:lstStyle>
            <a:p>
              <a:pPr/>
              <a:r>
                <a:t>OCI</a:t>
              </a:r>
            </a:p>
          </p:txBody>
        </p:sp>
        <p:sp>
          <p:nvSpPr>
            <p:cNvPr id="533" name="OCI Spec"/>
            <p:cNvSpPr txBox="1"/>
            <p:nvPr/>
          </p:nvSpPr>
          <p:spPr>
            <a:xfrm>
              <a:off x="1238879" y="120383"/>
              <a:ext cx="1113781" cy="2837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lgn="l" defTabSz="2438400">
                <a:defRPr sz="2000">
                  <a:solidFill>
                    <a:srgbClr val="E8BC5C"/>
                  </a:solidFill>
                  <a:latin typeface="Arial"/>
                  <a:ea typeface="Arial"/>
                  <a:cs typeface="Arial"/>
                  <a:sym typeface="Arial"/>
                </a:defRPr>
              </a:lvl1pPr>
            </a:lstStyle>
            <a:p>
              <a:pPr/>
              <a:r>
                <a:t>OCI Spec</a:t>
              </a:r>
            </a:p>
          </p:txBody>
        </p:sp>
        <p:sp>
          <p:nvSpPr>
            <p:cNvPr id="534" name="Container"/>
            <p:cNvSpPr/>
            <p:nvPr/>
          </p:nvSpPr>
          <p:spPr>
            <a:xfrm>
              <a:off x="4847075" y="3440842"/>
              <a:ext cx="2864826" cy="680699"/>
            </a:xfrm>
            <a:custGeom>
              <a:avLst/>
              <a:gdLst/>
              <a:ahLst/>
              <a:cxnLst>
                <a:cxn ang="0">
                  <a:pos x="wd2" y="hd2"/>
                </a:cxn>
                <a:cxn ang="5400000">
                  <a:pos x="wd2" y="hd2"/>
                </a:cxn>
                <a:cxn ang="10800000">
                  <a:pos x="wd2" y="hd2"/>
                </a:cxn>
                <a:cxn ang="16200000">
                  <a:pos x="wd2" y="hd2"/>
                </a:cxn>
              </a:cxnLst>
              <a:rect l="0" t="0" r="r" b="b"/>
              <a:pathLst>
                <a:path w="19679" h="21600" fill="norm" stroke="1"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003D4F"/>
            </a:solidFill>
            <a:ln w="12700" cap="flat">
              <a:solidFill>
                <a:srgbClr val="E8BC5C"/>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2438400">
                <a:defRPr sz="2000">
                  <a:solidFill>
                    <a:srgbClr val="E8BC5C"/>
                  </a:solidFill>
                  <a:latin typeface="Arial"/>
                  <a:ea typeface="Arial"/>
                  <a:cs typeface="Arial"/>
                  <a:sym typeface="Arial"/>
                </a:defRPr>
              </a:lvl1pPr>
            </a:lstStyle>
            <a:p>
              <a:pPr/>
              <a:r>
                <a:t>Container</a:t>
              </a:r>
            </a:p>
          </p:txBody>
        </p:sp>
        <p:sp>
          <p:nvSpPr>
            <p:cNvPr id="535" name="Line"/>
            <p:cNvSpPr/>
            <p:nvPr/>
          </p:nvSpPr>
          <p:spPr>
            <a:xfrm flipH="1">
              <a:off x="6279489" y="1385099"/>
              <a:ext cx="1" cy="2059262"/>
            </a:xfrm>
            <a:prstGeom prst="line">
              <a:avLst/>
            </a:prstGeom>
            <a:noFill/>
            <a:ln w="25400" cap="flat">
              <a:solidFill>
                <a:srgbClr val="E8BC5C"/>
              </a:solidFill>
              <a:custDash>
                <a:ds d="200000" sp="200000"/>
              </a:custDash>
              <a:miter lim="400000"/>
              <a:tailEnd type="triangle" w="med" len="med"/>
            </a:ln>
            <a:effectLst/>
          </p:spPr>
          <p:txBody>
            <a:bodyPr wrap="square" lIns="121917" tIns="121917" rIns="121917" bIns="121917" numCol="1" anchor="t">
              <a:noAutofit/>
            </a:bodyPr>
            <a:lstStyle/>
            <a:p>
              <a:pPr algn="l" defTabSz="2438400">
                <a:defRPr sz="3600">
                  <a:solidFill>
                    <a:srgbClr val="000000"/>
                  </a:solidFill>
                  <a:latin typeface="Arial"/>
                  <a:ea typeface="Arial"/>
                  <a:cs typeface="Arial"/>
                  <a:sym typeface="Arial"/>
                </a:defRPr>
              </a:pPr>
            </a:p>
          </p:txBody>
        </p:sp>
      </p:grpSp>
      <p:sp>
        <p:nvSpPr>
          <p:cNvPr id="537" name="WASM"/>
          <p:cNvSpPr/>
          <p:nvPr/>
        </p:nvSpPr>
        <p:spPr>
          <a:xfrm>
            <a:off x="9886739" y="2763026"/>
            <a:ext cx="2541986" cy="1905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617" y="0"/>
                </a:moveTo>
                <a:cubicBezTo>
                  <a:pt x="1647" y="0"/>
                  <a:pt x="860" y="1050"/>
                  <a:pt x="860" y="2344"/>
                </a:cubicBezTo>
                <a:lnTo>
                  <a:pt x="860" y="7416"/>
                </a:lnTo>
                <a:lnTo>
                  <a:pt x="0" y="21600"/>
                </a:lnTo>
                <a:lnTo>
                  <a:pt x="3814" y="11642"/>
                </a:lnTo>
                <a:lnTo>
                  <a:pt x="19843" y="11642"/>
                </a:lnTo>
                <a:cubicBezTo>
                  <a:pt x="20813" y="11642"/>
                  <a:pt x="21600" y="10592"/>
                  <a:pt x="21600" y="9297"/>
                </a:cubicBezTo>
                <a:lnTo>
                  <a:pt x="21600" y="2344"/>
                </a:lnTo>
                <a:cubicBezTo>
                  <a:pt x="21600" y="1050"/>
                  <a:pt x="20813" y="0"/>
                  <a:pt x="19843" y="0"/>
                </a:cubicBezTo>
                <a:lnTo>
                  <a:pt x="2617" y="0"/>
                </a:lnTo>
                <a:close/>
              </a:path>
            </a:pathLst>
          </a:custGeom>
          <a:ln w="25400">
            <a:solidFill>
              <a:srgbClr val="F2617B"/>
            </a:solidFill>
            <a:custDash>
              <a:ds d="200000" sp="200000"/>
            </a:custDash>
            <a:miter lim="400000"/>
          </a:ln>
          <a:extLst>
            <a:ext uri="{C572A759-6A51-4108-AA02-DFA0A04FC94B}">
              <ma14:wrappingTextBoxFlag xmlns:ma14="http://schemas.microsoft.com/office/mac/drawingml/2011/main" val="1"/>
            </a:ext>
          </a:extLst>
        </p:spPr>
        <p:txBody>
          <a:bodyPr lIns="0" tIns="0" rIns="0" bIns="0" anchor="ctr"/>
          <a:lstStyle>
            <a:lvl1pPr defTabSz="2438400">
              <a:defRPr sz="2600">
                <a:solidFill>
                  <a:srgbClr val="F2617B"/>
                </a:solidFill>
                <a:latin typeface="NotoSansSC-Regular"/>
                <a:ea typeface="NotoSansSC-Regular"/>
                <a:cs typeface="NotoSansSC-Regular"/>
                <a:sym typeface="NotoSansSC-Regular"/>
              </a:defRPr>
            </a:lvl1pPr>
          </a:lstStyle>
          <a:p>
            <a:pPr/>
            <a:r>
              <a:t>WASM</a:t>
            </a:r>
          </a:p>
        </p:txBody>
      </p:sp>
      <p:sp>
        <p:nvSpPr>
          <p:cNvPr id="538" name="Google Shape;90;p19"/>
          <p:cNvSpPr txBox="1"/>
          <p:nvPr/>
        </p:nvSpPr>
        <p:spPr>
          <a:xfrm>
            <a:off x="14980981" y="6065565"/>
            <a:ext cx="3385681" cy="121846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2438400">
              <a:defRPr sz="2800">
                <a:solidFill>
                  <a:srgbClr val="E8BC5B"/>
                </a:solidFill>
                <a:latin typeface="Helvetica"/>
                <a:ea typeface="Helvetica"/>
                <a:cs typeface="Helvetica"/>
                <a:sym typeface="Helvetica"/>
              </a:defRPr>
            </a:lvl1pPr>
          </a:lstStyle>
          <a:p>
            <a:pPr/>
            <a:r>
              <a:t>Wasmtime</a:t>
            </a:r>
          </a:p>
        </p:txBody>
      </p:sp>
      <p:sp>
        <p:nvSpPr>
          <p:cNvPr id="539" name="Line"/>
          <p:cNvSpPr/>
          <p:nvPr/>
        </p:nvSpPr>
        <p:spPr>
          <a:xfrm>
            <a:off x="13772443" y="6674798"/>
            <a:ext cx="2069634" cy="1"/>
          </a:xfrm>
          <a:prstGeom prst="line">
            <a:avLst/>
          </a:prstGeom>
          <a:ln w="25400">
            <a:solidFill>
              <a:srgbClr val="E8BC5C"/>
            </a:solidFill>
            <a:tail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163C4D"/>
        </a:solidFill>
      </p:bgPr>
    </p:bg>
    <p:spTree>
      <p:nvGrpSpPr>
        <p:cNvPr id="1" name=""/>
        <p:cNvGrpSpPr/>
        <p:nvPr/>
      </p:nvGrpSpPr>
      <p:grpSpPr>
        <a:xfrm>
          <a:off x="0" y="0"/>
          <a:ext cx="0" cy="0"/>
          <a:chOff x="0" y="0"/>
          <a:chExt cx="0" cy="0"/>
        </a:xfrm>
      </p:grpSpPr>
      <p:sp>
        <p:nvSpPr>
          <p:cNvPr id="175" name="Google Shape;90;p19"/>
          <p:cNvSpPr txBox="1"/>
          <p:nvPr>
            <p:ph type="title"/>
          </p:nvPr>
        </p:nvSpPr>
        <p:spPr>
          <a:xfrm>
            <a:off x="509545" y="329402"/>
            <a:ext cx="17718335" cy="893564"/>
          </a:xfrm>
          <a:prstGeom prst="rect">
            <a:avLst/>
          </a:prstGeom>
        </p:spPr>
        <p:txBody>
          <a:bodyPr/>
          <a:lstStyle>
            <a:lvl1pPr>
              <a:defRPr sz="4800">
                <a:solidFill>
                  <a:srgbClr val="E8BC5B"/>
                </a:solidFill>
              </a:defRPr>
            </a:lvl1pPr>
          </a:lstStyle>
          <a:p>
            <a:pPr/>
            <a:r>
              <a:t>云原生WASM</a:t>
            </a:r>
          </a:p>
        </p:txBody>
      </p:sp>
      <p:pic>
        <p:nvPicPr>
          <p:cNvPr id="176" name="Image" descr="Image"/>
          <p:cNvPicPr>
            <a:picLocks noChangeAspect="1"/>
          </p:cNvPicPr>
          <p:nvPr/>
        </p:nvPicPr>
        <p:blipFill>
          <a:blip r:embed="rId2">
            <a:extLst/>
          </a:blip>
          <a:stretch>
            <a:fillRect/>
          </a:stretch>
        </p:blipFill>
        <p:spPr>
          <a:xfrm>
            <a:off x="25723918" y="8247433"/>
            <a:ext cx="14063809" cy="3545252"/>
          </a:xfrm>
          <a:prstGeom prst="rect">
            <a:avLst/>
          </a:prstGeom>
          <a:ln w="12700">
            <a:miter lim="400000"/>
          </a:ln>
        </p:spPr>
      </p:pic>
      <p:sp>
        <p:nvSpPr>
          <p:cNvPr id="177" name="Google Shape;90;p19"/>
          <p:cNvSpPr txBox="1"/>
          <p:nvPr/>
        </p:nvSpPr>
        <p:spPr>
          <a:xfrm>
            <a:off x="2201245" y="5103837"/>
            <a:ext cx="18049439" cy="89356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gn="l" defTabSz="2438400">
              <a:defRPr sz="4800">
                <a:solidFill>
                  <a:srgbClr val="E8BC5B"/>
                </a:solidFill>
                <a:latin typeface="Helvetica"/>
                <a:ea typeface="Helvetica"/>
                <a:cs typeface="Helvetica"/>
                <a:sym typeface="Helvetica"/>
              </a:defRPr>
            </a:lvl1pPr>
          </a:lstStyle>
          <a:p>
            <a:pPr/>
            <a:r>
              <a:t>In Scope: 云原生对WASM的支持</a:t>
            </a:r>
          </a:p>
        </p:txBody>
      </p:sp>
      <p:sp>
        <p:nvSpPr>
          <p:cNvPr id="178" name="Google Shape;90;p19"/>
          <p:cNvSpPr txBox="1"/>
          <p:nvPr/>
        </p:nvSpPr>
        <p:spPr>
          <a:xfrm>
            <a:off x="2111956" y="8815332"/>
            <a:ext cx="14063809" cy="89356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gn="l" defTabSz="2438400">
              <a:defRPr sz="4800">
                <a:solidFill>
                  <a:srgbClr val="E8BC5B"/>
                </a:solidFill>
                <a:latin typeface="Helvetica"/>
                <a:ea typeface="Helvetica"/>
                <a:cs typeface="Helvetica"/>
                <a:sym typeface="Helvetica"/>
              </a:defRPr>
            </a:lvl1pPr>
          </a:lstStyle>
          <a:p>
            <a:pPr/>
            <a:r>
              <a:t>Out Of Scope: WASM自身的相关概念和原理等</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163C4D"/>
        </a:solidFill>
      </p:bgPr>
    </p:bg>
    <p:spTree>
      <p:nvGrpSpPr>
        <p:cNvPr id="1" name=""/>
        <p:cNvGrpSpPr/>
        <p:nvPr/>
      </p:nvGrpSpPr>
      <p:grpSpPr>
        <a:xfrm>
          <a:off x="0" y="0"/>
          <a:ext cx="0" cy="0"/>
          <a:chOff x="0" y="0"/>
          <a:chExt cx="0" cy="0"/>
        </a:xfrm>
      </p:grpSpPr>
      <p:pic>
        <p:nvPicPr>
          <p:cNvPr id="543" name="Image" descr="Image"/>
          <p:cNvPicPr>
            <a:picLocks noChangeAspect="1"/>
          </p:cNvPicPr>
          <p:nvPr/>
        </p:nvPicPr>
        <p:blipFill>
          <a:blip r:embed="rId3">
            <a:extLst/>
          </a:blip>
          <a:stretch>
            <a:fillRect/>
          </a:stretch>
        </p:blipFill>
        <p:spPr>
          <a:xfrm>
            <a:off x="25723918" y="8247433"/>
            <a:ext cx="14063809" cy="3545252"/>
          </a:xfrm>
          <a:prstGeom prst="rect">
            <a:avLst/>
          </a:prstGeom>
          <a:ln w="12700">
            <a:miter lim="400000"/>
          </a:ln>
        </p:spPr>
      </p:pic>
      <p:sp>
        <p:nvSpPr>
          <p:cNvPr id="544" name="Google Shape;90;p19"/>
          <p:cNvSpPr txBox="1"/>
          <p:nvPr/>
        </p:nvSpPr>
        <p:spPr>
          <a:xfrm>
            <a:off x="509545" y="329402"/>
            <a:ext cx="17718335" cy="89356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gn="l" defTabSz="2438400">
              <a:defRPr sz="4800">
                <a:solidFill>
                  <a:srgbClr val="E8BC5B"/>
                </a:solidFill>
                <a:latin typeface="NotoSansSC-Bold"/>
                <a:ea typeface="NotoSansSC-Bold"/>
                <a:cs typeface="NotoSansSC-Bold"/>
                <a:sym typeface="NotoSansSC-Bold"/>
              </a:defRPr>
            </a:lvl1pPr>
          </a:lstStyle>
          <a:p>
            <a:pPr/>
            <a:r>
              <a:t>WASMRun为例</a:t>
            </a:r>
          </a:p>
        </p:txBody>
      </p:sp>
      <p:pic>
        <p:nvPicPr>
          <p:cNvPr id="545" name="carbon (27).png" descr="carbon (27).png"/>
          <p:cNvPicPr>
            <a:picLocks noChangeAspect="1"/>
          </p:cNvPicPr>
          <p:nvPr/>
        </p:nvPicPr>
        <p:blipFill>
          <a:blip r:embed="rId4">
            <a:extLst/>
          </a:blip>
          <a:stretch>
            <a:fillRect/>
          </a:stretch>
        </p:blipFill>
        <p:spPr>
          <a:xfrm>
            <a:off x="2322434" y="1627235"/>
            <a:ext cx="19085016" cy="995329"/>
          </a:xfrm>
          <a:prstGeom prst="rect">
            <a:avLst/>
          </a:prstGeom>
          <a:ln w="12700">
            <a:miter lim="400000"/>
          </a:ln>
        </p:spPr>
      </p:pic>
      <p:sp>
        <p:nvSpPr>
          <p:cNvPr id="546" name="kubelet配置中指定runtime为wasmrun"/>
          <p:cNvSpPr txBox="1"/>
          <p:nvPr/>
        </p:nvSpPr>
        <p:spPr>
          <a:xfrm>
            <a:off x="8980234" y="1123841"/>
            <a:ext cx="4233094" cy="355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2000">
                <a:solidFill>
                  <a:srgbClr val="E8BC5C"/>
                </a:solidFill>
                <a:latin typeface="Arial"/>
                <a:ea typeface="Arial"/>
                <a:cs typeface="Arial"/>
                <a:sym typeface="Arial"/>
              </a:defRPr>
            </a:lvl1pPr>
          </a:lstStyle>
          <a:p>
            <a:pPr/>
            <a:r>
              <a:t>kubelet配置中指定runtime为wasmrun</a:t>
            </a:r>
          </a:p>
        </p:txBody>
      </p:sp>
      <p:pic>
        <p:nvPicPr>
          <p:cNvPr id="547" name="carbon (29).png" descr="carbon (29).png"/>
          <p:cNvPicPr>
            <a:picLocks noChangeAspect="1"/>
          </p:cNvPicPr>
          <p:nvPr/>
        </p:nvPicPr>
        <p:blipFill>
          <a:blip r:embed="rId5">
            <a:extLst/>
          </a:blip>
          <a:stretch>
            <a:fillRect/>
          </a:stretch>
        </p:blipFill>
        <p:spPr>
          <a:xfrm>
            <a:off x="2220562" y="3293722"/>
            <a:ext cx="19288759" cy="1778184"/>
          </a:xfrm>
          <a:prstGeom prst="rect">
            <a:avLst/>
          </a:prstGeom>
          <a:ln w="12700">
            <a:miter lim="400000"/>
          </a:ln>
        </p:spPr>
      </p:pic>
      <p:pic>
        <p:nvPicPr>
          <p:cNvPr id="548" name="carbon (30).png" descr="carbon (30).png"/>
          <p:cNvPicPr>
            <a:picLocks noChangeAspect="1"/>
          </p:cNvPicPr>
          <p:nvPr/>
        </p:nvPicPr>
        <p:blipFill>
          <a:blip r:embed="rId6">
            <a:extLst/>
          </a:blip>
          <a:stretch>
            <a:fillRect/>
          </a:stretch>
        </p:blipFill>
        <p:spPr>
          <a:xfrm>
            <a:off x="10749046" y="9355497"/>
            <a:ext cx="7692674" cy="1236766"/>
          </a:xfrm>
          <a:prstGeom prst="rect">
            <a:avLst/>
          </a:prstGeom>
          <a:ln w="12700">
            <a:miter lim="400000"/>
          </a:ln>
        </p:spPr>
      </p:pic>
      <p:pic>
        <p:nvPicPr>
          <p:cNvPr id="549" name="carbon (31).png" descr="carbon (31).png"/>
          <p:cNvPicPr>
            <a:picLocks noChangeAspect="1"/>
          </p:cNvPicPr>
          <p:nvPr/>
        </p:nvPicPr>
        <p:blipFill>
          <a:blip r:embed="rId7">
            <a:extLst/>
          </a:blip>
          <a:stretch>
            <a:fillRect/>
          </a:stretch>
        </p:blipFill>
        <p:spPr>
          <a:xfrm>
            <a:off x="5227584" y="5743064"/>
            <a:ext cx="12040920" cy="2675761"/>
          </a:xfrm>
          <a:prstGeom prst="rect">
            <a:avLst/>
          </a:prstGeom>
          <a:ln w="12700">
            <a:miter lim="400000"/>
          </a:ln>
        </p:spPr>
      </p:pic>
      <p:sp>
        <p:nvSpPr>
          <p:cNvPr id="550" name="查看节点的CONTAINER-RUNTIME"/>
          <p:cNvSpPr txBox="1"/>
          <p:nvPr/>
        </p:nvSpPr>
        <p:spPr>
          <a:xfrm>
            <a:off x="9103860" y="2753424"/>
            <a:ext cx="4001295" cy="355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2000">
                <a:solidFill>
                  <a:srgbClr val="E8BC5C"/>
                </a:solidFill>
                <a:latin typeface="Arial"/>
                <a:ea typeface="Arial"/>
                <a:cs typeface="Arial"/>
                <a:sym typeface="Arial"/>
              </a:defRPr>
            </a:lvl1pPr>
          </a:lstStyle>
          <a:p>
            <a:pPr/>
            <a:r>
              <a:t>查看节点的CONTAINER-RUNTIME</a:t>
            </a:r>
          </a:p>
        </p:txBody>
      </p:sp>
      <p:sp>
        <p:nvSpPr>
          <p:cNvPr id="551" name="创建测试用Job,并查看Pod日志"/>
          <p:cNvSpPr txBox="1"/>
          <p:nvPr/>
        </p:nvSpPr>
        <p:spPr>
          <a:xfrm>
            <a:off x="9135910" y="5239669"/>
            <a:ext cx="3484737" cy="355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2000">
                <a:solidFill>
                  <a:srgbClr val="E8BC5C"/>
                </a:solidFill>
                <a:latin typeface="Arial"/>
                <a:ea typeface="Arial"/>
                <a:cs typeface="Arial"/>
                <a:sym typeface="Arial"/>
              </a:defRPr>
            </a:lvl1pPr>
          </a:lstStyle>
          <a:p>
            <a:pPr/>
            <a:r>
              <a:t>创建测试用Job,并查看Pod日志</a:t>
            </a:r>
          </a:p>
        </p:txBody>
      </p:sp>
      <p:pic>
        <p:nvPicPr>
          <p:cNvPr id="552" name="carbon (34).png" descr="carbon (34).png"/>
          <p:cNvPicPr>
            <a:picLocks noChangeAspect="1"/>
          </p:cNvPicPr>
          <p:nvPr/>
        </p:nvPicPr>
        <p:blipFill>
          <a:blip r:embed="rId8">
            <a:extLst/>
          </a:blip>
          <a:stretch>
            <a:fillRect/>
          </a:stretch>
        </p:blipFill>
        <p:spPr>
          <a:xfrm>
            <a:off x="10749046" y="10543958"/>
            <a:ext cx="7692674" cy="3158907"/>
          </a:xfrm>
          <a:prstGeom prst="rect">
            <a:avLst/>
          </a:prstGeom>
          <a:ln w="12700">
            <a:miter lim="400000"/>
          </a:ln>
        </p:spPr>
      </p:pic>
      <p:pic>
        <p:nvPicPr>
          <p:cNvPr id="553" name="carbon (35).png" descr="carbon (35).png"/>
          <p:cNvPicPr>
            <a:picLocks noChangeAspect="1"/>
          </p:cNvPicPr>
          <p:nvPr/>
        </p:nvPicPr>
        <p:blipFill>
          <a:blip r:embed="rId9">
            <a:extLst/>
          </a:blip>
          <a:stretch>
            <a:fillRect/>
          </a:stretch>
        </p:blipFill>
        <p:spPr>
          <a:xfrm>
            <a:off x="18436519" y="9345337"/>
            <a:ext cx="5732832" cy="4391105"/>
          </a:xfrm>
          <a:prstGeom prst="rect">
            <a:avLst/>
          </a:prstGeom>
          <a:ln w="12700">
            <a:miter lim="400000"/>
          </a:ln>
        </p:spPr>
      </p:pic>
      <p:sp>
        <p:nvSpPr>
          <p:cNvPr id="554" name="wasmrun运行参数"/>
          <p:cNvSpPr txBox="1"/>
          <p:nvPr/>
        </p:nvSpPr>
        <p:spPr>
          <a:xfrm>
            <a:off x="14665272" y="10209919"/>
            <a:ext cx="1854449" cy="3175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1800">
                <a:solidFill>
                  <a:srgbClr val="E8BC5C"/>
                </a:solidFill>
                <a:latin typeface="Arial"/>
                <a:ea typeface="Arial"/>
                <a:cs typeface="Arial"/>
                <a:sym typeface="Arial"/>
              </a:defRPr>
            </a:lvl1pPr>
          </a:lstStyle>
          <a:p>
            <a:pPr/>
            <a:r>
              <a:t>wasmrun运行参数</a:t>
            </a:r>
          </a:p>
        </p:txBody>
      </p:sp>
      <p:sp>
        <p:nvSpPr>
          <p:cNvPr id="555" name="runtimeClass定义"/>
          <p:cNvSpPr txBox="1"/>
          <p:nvPr/>
        </p:nvSpPr>
        <p:spPr>
          <a:xfrm>
            <a:off x="14990677" y="11954079"/>
            <a:ext cx="1803773" cy="3175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1800">
                <a:solidFill>
                  <a:srgbClr val="E8BC5C"/>
                </a:solidFill>
                <a:latin typeface="Arial"/>
                <a:ea typeface="Arial"/>
                <a:cs typeface="Arial"/>
                <a:sym typeface="Arial"/>
              </a:defRPr>
            </a:lvl1pPr>
          </a:lstStyle>
          <a:p>
            <a:pPr/>
            <a:r>
              <a:t>runtimeClass定义</a:t>
            </a:r>
          </a:p>
        </p:txBody>
      </p:sp>
      <p:sp>
        <p:nvSpPr>
          <p:cNvPr id="556" name="测试用Job"/>
          <p:cNvSpPr txBox="1"/>
          <p:nvPr/>
        </p:nvSpPr>
        <p:spPr>
          <a:xfrm>
            <a:off x="21519174" y="10616573"/>
            <a:ext cx="1067074" cy="3175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1800">
                <a:solidFill>
                  <a:srgbClr val="E8BC5C"/>
                </a:solidFill>
                <a:latin typeface="Arial"/>
                <a:ea typeface="Arial"/>
                <a:cs typeface="Arial"/>
                <a:sym typeface="Arial"/>
              </a:defRPr>
            </a:lvl1pPr>
          </a:lstStyle>
          <a:p>
            <a:pPr/>
            <a:r>
              <a:t>测试用Job</a:t>
            </a:r>
          </a:p>
        </p:txBody>
      </p:sp>
      <p:sp>
        <p:nvSpPr>
          <p:cNvPr id="557" name="1"/>
          <p:cNvSpPr/>
          <p:nvPr/>
        </p:nvSpPr>
        <p:spPr>
          <a:xfrm>
            <a:off x="8426213" y="1106907"/>
            <a:ext cx="338668" cy="338668"/>
          </a:xfrm>
          <a:prstGeom prst="ellipse">
            <a:avLst/>
          </a:prstGeom>
          <a:solidFill>
            <a:srgbClr val="E8BC5B"/>
          </a:solidFill>
          <a:ln w="12700">
            <a:miter lim="400000"/>
          </a:ln>
          <a:extLst>
            <a:ext uri="{C572A759-6A51-4108-AA02-DFA0A04FC94B}">
              <ma14:wrappingTextBoxFlag xmlns:ma14="http://schemas.microsoft.com/office/mac/drawingml/2011/main" val="1"/>
            </a:ext>
          </a:extLst>
        </p:spPr>
        <p:txBody>
          <a:bodyPr lIns="0" tIns="0" rIns="0" bIns="0" anchor="ctr"/>
          <a:lstStyle>
            <a:lvl1pPr defTabSz="2438400">
              <a:defRPr sz="1600">
                <a:solidFill>
                  <a:srgbClr val="163C4D"/>
                </a:solidFill>
                <a:latin typeface="Arial"/>
                <a:ea typeface="Arial"/>
                <a:cs typeface="Arial"/>
                <a:sym typeface="Arial"/>
              </a:defRPr>
            </a:lvl1pPr>
          </a:lstStyle>
          <a:p>
            <a:pPr/>
            <a:r>
              <a:t>1</a:t>
            </a:r>
          </a:p>
        </p:txBody>
      </p:sp>
      <p:sp>
        <p:nvSpPr>
          <p:cNvPr id="558" name="2"/>
          <p:cNvSpPr/>
          <p:nvPr/>
        </p:nvSpPr>
        <p:spPr>
          <a:xfrm>
            <a:off x="8426213" y="2770358"/>
            <a:ext cx="338668" cy="338667"/>
          </a:xfrm>
          <a:prstGeom prst="ellipse">
            <a:avLst/>
          </a:prstGeom>
          <a:solidFill>
            <a:srgbClr val="E8BC5B"/>
          </a:solidFill>
          <a:ln w="12700">
            <a:miter lim="400000"/>
          </a:ln>
          <a:extLst>
            <a:ext uri="{C572A759-6A51-4108-AA02-DFA0A04FC94B}">
              <ma14:wrappingTextBoxFlag xmlns:ma14="http://schemas.microsoft.com/office/mac/drawingml/2011/main" val="1"/>
            </a:ext>
          </a:extLst>
        </p:spPr>
        <p:txBody>
          <a:bodyPr lIns="0" tIns="0" rIns="0" bIns="0" anchor="ctr"/>
          <a:lstStyle>
            <a:lvl1pPr defTabSz="2438400">
              <a:defRPr sz="1600">
                <a:solidFill>
                  <a:srgbClr val="163C4D"/>
                </a:solidFill>
                <a:latin typeface="Arial"/>
                <a:ea typeface="Arial"/>
                <a:cs typeface="Arial"/>
                <a:sym typeface="Arial"/>
              </a:defRPr>
            </a:lvl1pPr>
          </a:lstStyle>
          <a:p>
            <a:pPr/>
            <a:r>
              <a:t>2</a:t>
            </a:r>
          </a:p>
        </p:txBody>
      </p:sp>
      <p:sp>
        <p:nvSpPr>
          <p:cNvPr id="559" name="3"/>
          <p:cNvSpPr/>
          <p:nvPr/>
        </p:nvSpPr>
        <p:spPr>
          <a:xfrm>
            <a:off x="8426213" y="5256603"/>
            <a:ext cx="338668" cy="338667"/>
          </a:xfrm>
          <a:prstGeom prst="ellipse">
            <a:avLst/>
          </a:prstGeom>
          <a:solidFill>
            <a:srgbClr val="E8BC5B"/>
          </a:solidFill>
          <a:ln w="12700">
            <a:miter lim="400000"/>
          </a:ln>
          <a:extLst>
            <a:ext uri="{C572A759-6A51-4108-AA02-DFA0A04FC94B}">
              <ma14:wrappingTextBoxFlag xmlns:ma14="http://schemas.microsoft.com/office/mac/drawingml/2011/main" val="1"/>
            </a:ext>
          </a:extLst>
        </p:spPr>
        <p:txBody>
          <a:bodyPr lIns="0" tIns="0" rIns="0" bIns="0" anchor="ctr"/>
          <a:lstStyle>
            <a:lvl1pPr defTabSz="2438400">
              <a:defRPr sz="1600">
                <a:solidFill>
                  <a:srgbClr val="163C4D"/>
                </a:solidFill>
                <a:latin typeface="Arial"/>
                <a:ea typeface="Arial"/>
                <a:cs typeface="Arial"/>
                <a:sym typeface="Arial"/>
              </a:defRPr>
            </a:lvl1pPr>
          </a:lstStyle>
          <a:p>
            <a:pPr/>
            <a:r>
              <a:t>3</a:t>
            </a:r>
          </a:p>
        </p:txBody>
      </p:sp>
      <p:sp>
        <p:nvSpPr>
          <p:cNvPr id="560" name="Line"/>
          <p:cNvSpPr/>
          <p:nvPr/>
        </p:nvSpPr>
        <p:spPr>
          <a:xfrm flipH="1">
            <a:off x="20944563" y="2831208"/>
            <a:ext cx="1322917" cy="1322917"/>
          </a:xfrm>
          <a:prstGeom prst="line">
            <a:avLst/>
          </a:prstGeom>
          <a:ln w="63500">
            <a:solidFill>
              <a:srgbClr val="FF2600"/>
            </a:solidFill>
            <a:tail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163C4D"/>
        </a:solidFill>
      </p:bgPr>
    </p:bg>
    <p:spTree>
      <p:nvGrpSpPr>
        <p:cNvPr id="1" name=""/>
        <p:cNvGrpSpPr/>
        <p:nvPr/>
      </p:nvGrpSpPr>
      <p:grpSpPr>
        <a:xfrm>
          <a:off x="0" y="0"/>
          <a:ext cx="0" cy="0"/>
          <a:chOff x="0" y="0"/>
          <a:chExt cx="0" cy="0"/>
        </a:xfrm>
      </p:grpSpPr>
      <p:pic>
        <p:nvPicPr>
          <p:cNvPr id="564" name="Image" descr="Image"/>
          <p:cNvPicPr>
            <a:picLocks noChangeAspect="1"/>
          </p:cNvPicPr>
          <p:nvPr/>
        </p:nvPicPr>
        <p:blipFill>
          <a:blip r:embed="rId3">
            <a:extLst/>
          </a:blip>
          <a:stretch>
            <a:fillRect/>
          </a:stretch>
        </p:blipFill>
        <p:spPr>
          <a:xfrm>
            <a:off x="25723918" y="8247433"/>
            <a:ext cx="14063809" cy="3545252"/>
          </a:xfrm>
          <a:prstGeom prst="rect">
            <a:avLst/>
          </a:prstGeom>
          <a:ln w="12700">
            <a:miter lim="400000"/>
          </a:ln>
        </p:spPr>
      </p:pic>
      <p:sp>
        <p:nvSpPr>
          <p:cNvPr id="565" name="Google Shape;90;p19"/>
          <p:cNvSpPr txBox="1"/>
          <p:nvPr/>
        </p:nvSpPr>
        <p:spPr>
          <a:xfrm>
            <a:off x="509545" y="329402"/>
            <a:ext cx="17718335" cy="89356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gn="l" defTabSz="2438400">
              <a:defRPr sz="4800">
                <a:solidFill>
                  <a:srgbClr val="E8BC5B"/>
                </a:solidFill>
                <a:latin typeface="Helvetica"/>
                <a:ea typeface="Helvetica"/>
                <a:cs typeface="Helvetica"/>
                <a:sym typeface="Helvetica"/>
              </a:defRPr>
            </a:lvl1pPr>
          </a:lstStyle>
          <a:p>
            <a:pPr/>
            <a:r>
              <a:t>Kubernetes多运行时整体流程</a:t>
            </a:r>
          </a:p>
        </p:txBody>
      </p:sp>
      <p:sp>
        <p:nvSpPr>
          <p:cNvPr id="566" name="kubelet"/>
          <p:cNvSpPr/>
          <p:nvPr/>
        </p:nvSpPr>
        <p:spPr>
          <a:xfrm>
            <a:off x="8786666" y="7116248"/>
            <a:ext cx="2052702" cy="1384244"/>
          </a:xfrm>
          <a:prstGeom prst="rect">
            <a:avLst/>
          </a:prstGeom>
          <a:ln w="12700">
            <a:solidFill>
              <a:srgbClr val="E8BC5C"/>
            </a:solidFill>
          </a:ln>
          <a:extLst>
            <a:ext uri="{C572A759-6A51-4108-AA02-DFA0A04FC94B}">
              <ma14:wrappingTextBoxFlag xmlns:ma14="http://schemas.microsoft.com/office/mac/drawingml/2011/main" val="1"/>
            </a:ext>
          </a:extLst>
        </p:spPr>
        <p:txBody>
          <a:bodyPr lIns="0" tIns="0" rIns="0" bIns="0" anchor="ctr"/>
          <a:lstStyle>
            <a:lvl1pPr defTabSz="2438400">
              <a:defRPr sz="2000">
                <a:solidFill>
                  <a:srgbClr val="E8BC5B"/>
                </a:solidFill>
                <a:latin typeface="Arial"/>
                <a:ea typeface="Arial"/>
                <a:cs typeface="Arial"/>
                <a:sym typeface="Arial"/>
              </a:defRPr>
            </a:lvl1pPr>
          </a:lstStyle>
          <a:p>
            <a:pPr/>
            <a:r>
              <a:t>kubelet</a:t>
            </a:r>
          </a:p>
        </p:txBody>
      </p:sp>
      <p:sp>
        <p:nvSpPr>
          <p:cNvPr id="567" name="CRI Runtime…"/>
          <p:cNvSpPr/>
          <p:nvPr/>
        </p:nvSpPr>
        <p:spPr>
          <a:xfrm>
            <a:off x="13191675" y="7127877"/>
            <a:ext cx="1848508" cy="1384244"/>
          </a:xfrm>
          <a:prstGeom prst="rect">
            <a:avLst/>
          </a:prstGeom>
          <a:ln w="12700">
            <a:solidFill>
              <a:srgbClr val="E8BC5C"/>
            </a:solidFill>
          </a:ln>
          <a:extLst>
            <a:ext uri="{C572A759-6A51-4108-AA02-DFA0A04FC94B}">
              <ma14:wrappingTextBoxFlag xmlns:ma14="http://schemas.microsoft.com/office/mac/drawingml/2011/main" val="1"/>
            </a:ext>
          </a:extLst>
        </p:spPr>
        <p:txBody>
          <a:bodyPr lIns="0" tIns="0" rIns="0" bIns="0" anchor="ctr"/>
          <a:lstStyle/>
          <a:p>
            <a:pPr defTabSz="2438400">
              <a:defRPr sz="2000">
                <a:solidFill>
                  <a:srgbClr val="E8BC5B"/>
                </a:solidFill>
                <a:latin typeface="Arial"/>
                <a:ea typeface="Arial"/>
                <a:cs typeface="Arial"/>
                <a:sym typeface="Arial"/>
              </a:defRPr>
            </a:pPr>
            <a:r>
              <a:t>CRI Runtime</a:t>
            </a:r>
          </a:p>
          <a:p>
            <a:pPr defTabSz="2438400">
              <a:defRPr sz="2000">
                <a:solidFill>
                  <a:srgbClr val="E8BC5B"/>
                </a:solidFill>
                <a:latin typeface="Arial"/>
                <a:ea typeface="Arial"/>
                <a:cs typeface="Arial"/>
                <a:sym typeface="Arial"/>
              </a:defRPr>
            </a:pPr>
            <a:r>
              <a:t>(containerd)</a:t>
            </a:r>
          </a:p>
        </p:txBody>
      </p:sp>
      <p:sp>
        <p:nvSpPr>
          <p:cNvPr id="568" name="Low-level…"/>
          <p:cNvSpPr/>
          <p:nvPr/>
        </p:nvSpPr>
        <p:spPr>
          <a:xfrm>
            <a:off x="20596731" y="7151393"/>
            <a:ext cx="2727448" cy="1384244"/>
          </a:xfrm>
          <a:prstGeom prst="rect">
            <a:avLst/>
          </a:prstGeom>
          <a:ln w="12700">
            <a:solidFill>
              <a:srgbClr val="E8BC5C"/>
            </a:solidFill>
          </a:ln>
          <a:extLst>
            <a:ext uri="{C572A759-6A51-4108-AA02-DFA0A04FC94B}">
              <ma14:wrappingTextBoxFlag xmlns:ma14="http://schemas.microsoft.com/office/mac/drawingml/2011/main" val="1"/>
            </a:ext>
          </a:extLst>
        </p:spPr>
        <p:txBody>
          <a:bodyPr lIns="0" tIns="0" rIns="0" bIns="0" anchor="ctr"/>
          <a:lstStyle/>
          <a:p>
            <a:pPr defTabSz="2438400">
              <a:defRPr sz="2000">
                <a:solidFill>
                  <a:srgbClr val="E8BC5B"/>
                </a:solidFill>
                <a:latin typeface="Arial"/>
                <a:ea typeface="Arial"/>
                <a:cs typeface="Arial"/>
                <a:sym typeface="Arial"/>
              </a:defRPr>
            </a:pPr>
            <a:r>
              <a:t>Low-level</a:t>
            </a:r>
          </a:p>
          <a:p>
            <a:pPr defTabSz="2438400">
              <a:defRPr sz="2000">
                <a:solidFill>
                  <a:srgbClr val="E8BC5B"/>
                </a:solidFill>
                <a:latin typeface="Arial"/>
                <a:ea typeface="Arial"/>
                <a:cs typeface="Arial"/>
                <a:sym typeface="Arial"/>
              </a:defRPr>
            </a:pPr>
            <a:r>
              <a:t>ContainerRuntime</a:t>
            </a:r>
          </a:p>
          <a:p>
            <a:pPr defTabSz="2438400">
              <a:defRPr sz="2000">
                <a:solidFill>
                  <a:srgbClr val="E8BC5B"/>
                </a:solidFill>
                <a:latin typeface="Arial"/>
                <a:ea typeface="Arial"/>
                <a:cs typeface="Arial"/>
                <a:sym typeface="Arial"/>
              </a:defRPr>
            </a:pPr>
            <a:r>
              <a:t>(RunC)</a:t>
            </a:r>
          </a:p>
        </p:txBody>
      </p:sp>
      <p:sp>
        <p:nvSpPr>
          <p:cNvPr id="569" name="Line"/>
          <p:cNvSpPr/>
          <p:nvPr/>
        </p:nvSpPr>
        <p:spPr>
          <a:xfrm>
            <a:off x="10818850" y="7819999"/>
            <a:ext cx="2346052" cy="1"/>
          </a:xfrm>
          <a:prstGeom prst="line">
            <a:avLst/>
          </a:prstGeom>
          <a:ln w="25400">
            <a:solidFill>
              <a:srgbClr val="E8BC5C"/>
            </a:solidFill>
            <a:tail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570" name="Line"/>
          <p:cNvSpPr/>
          <p:nvPr/>
        </p:nvSpPr>
        <p:spPr>
          <a:xfrm>
            <a:off x="15081205" y="7519504"/>
            <a:ext cx="377081" cy="1"/>
          </a:xfrm>
          <a:prstGeom prst="line">
            <a:avLst/>
          </a:prstGeom>
          <a:ln w="25400">
            <a:solidFill>
              <a:srgbClr val="E8BC5C"/>
            </a:solidFill>
            <a:tail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571" name="Low-level…"/>
          <p:cNvSpPr/>
          <p:nvPr/>
        </p:nvSpPr>
        <p:spPr>
          <a:xfrm>
            <a:off x="20596731" y="8847294"/>
            <a:ext cx="2727448" cy="1384245"/>
          </a:xfrm>
          <a:prstGeom prst="rect">
            <a:avLst/>
          </a:prstGeom>
          <a:ln w="12700">
            <a:solidFill>
              <a:srgbClr val="E8BC5C"/>
            </a:solidFill>
          </a:ln>
          <a:extLst>
            <a:ext uri="{C572A759-6A51-4108-AA02-DFA0A04FC94B}">
              <ma14:wrappingTextBoxFlag xmlns:ma14="http://schemas.microsoft.com/office/mac/drawingml/2011/main" val="1"/>
            </a:ext>
          </a:extLst>
        </p:spPr>
        <p:txBody>
          <a:bodyPr lIns="0" tIns="0" rIns="0" bIns="0" anchor="ctr"/>
          <a:lstStyle/>
          <a:p>
            <a:pPr defTabSz="2438400">
              <a:defRPr sz="2000">
                <a:solidFill>
                  <a:srgbClr val="E8BC5B"/>
                </a:solidFill>
                <a:latin typeface="Arial"/>
                <a:ea typeface="Arial"/>
                <a:cs typeface="Arial"/>
                <a:sym typeface="Arial"/>
              </a:defRPr>
            </a:pPr>
            <a:r>
              <a:t>Low-level</a:t>
            </a:r>
          </a:p>
          <a:p>
            <a:pPr defTabSz="2438400">
              <a:defRPr sz="2000">
                <a:solidFill>
                  <a:srgbClr val="E8BC5B"/>
                </a:solidFill>
                <a:latin typeface="Arial"/>
                <a:ea typeface="Arial"/>
                <a:cs typeface="Arial"/>
                <a:sym typeface="Arial"/>
              </a:defRPr>
            </a:pPr>
            <a:r>
              <a:t>ContainerRuntime</a:t>
            </a:r>
          </a:p>
          <a:p>
            <a:pPr defTabSz="2438400">
              <a:defRPr sz="2000">
                <a:solidFill>
                  <a:srgbClr val="E8BC5B"/>
                </a:solidFill>
                <a:latin typeface="Arial"/>
                <a:ea typeface="Arial"/>
                <a:cs typeface="Arial"/>
                <a:sym typeface="Arial"/>
              </a:defRPr>
            </a:pPr>
            <a:r>
              <a:t>(CRun)</a:t>
            </a:r>
          </a:p>
        </p:txBody>
      </p:sp>
      <p:sp>
        <p:nvSpPr>
          <p:cNvPr id="572" name="Line"/>
          <p:cNvSpPr/>
          <p:nvPr/>
        </p:nvSpPr>
        <p:spPr>
          <a:xfrm flipV="1">
            <a:off x="19708589" y="6158339"/>
            <a:ext cx="1" cy="3370354"/>
          </a:xfrm>
          <a:prstGeom prst="line">
            <a:avLst/>
          </a:prstGeom>
          <a:ln w="25400">
            <a:solidFill>
              <a:srgbClr val="E8BC5C"/>
            </a:solidFill>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573" name="Line"/>
          <p:cNvSpPr/>
          <p:nvPr/>
        </p:nvSpPr>
        <p:spPr>
          <a:xfrm>
            <a:off x="19693768" y="7809648"/>
            <a:ext cx="920534" cy="1"/>
          </a:xfrm>
          <a:prstGeom prst="line">
            <a:avLst/>
          </a:prstGeom>
          <a:ln w="25400">
            <a:solidFill>
              <a:srgbClr val="E8BC5C"/>
            </a:solidFill>
            <a:tail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574" name="Line"/>
          <p:cNvSpPr/>
          <p:nvPr/>
        </p:nvSpPr>
        <p:spPr>
          <a:xfrm>
            <a:off x="19693768" y="9539415"/>
            <a:ext cx="920534" cy="1"/>
          </a:xfrm>
          <a:prstGeom prst="line">
            <a:avLst/>
          </a:prstGeom>
          <a:ln w="25400">
            <a:solidFill>
              <a:srgbClr val="E8BC5C"/>
            </a:solidFill>
            <a:tail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575" name="Line"/>
          <p:cNvSpPr/>
          <p:nvPr/>
        </p:nvSpPr>
        <p:spPr>
          <a:xfrm>
            <a:off x="9813017" y="5756452"/>
            <a:ext cx="1" cy="1350377"/>
          </a:xfrm>
          <a:prstGeom prst="line">
            <a:avLst/>
          </a:prstGeom>
          <a:ln w="25400">
            <a:solidFill>
              <a:srgbClr val="E8BC5C"/>
            </a:solidFill>
            <a:headEnd type="oval"/>
            <a:tail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576" name="Pod"/>
          <p:cNvSpPr txBox="1"/>
          <p:nvPr/>
        </p:nvSpPr>
        <p:spPr>
          <a:xfrm>
            <a:off x="9434531" y="5253571"/>
            <a:ext cx="735807" cy="45660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3200">
                <a:solidFill>
                  <a:srgbClr val="E8BC5C"/>
                </a:solidFill>
                <a:latin typeface="Arial"/>
                <a:ea typeface="Arial"/>
                <a:cs typeface="Arial"/>
                <a:sym typeface="Arial"/>
              </a:defRPr>
            </a:lvl1pPr>
          </a:lstStyle>
          <a:p>
            <a:pPr/>
            <a:r>
              <a:t>Pod</a:t>
            </a:r>
          </a:p>
        </p:txBody>
      </p:sp>
      <p:sp>
        <p:nvSpPr>
          <p:cNvPr id="577" name="runtimeHandler"/>
          <p:cNvSpPr txBox="1"/>
          <p:nvPr/>
        </p:nvSpPr>
        <p:spPr>
          <a:xfrm>
            <a:off x="11005151" y="8021587"/>
            <a:ext cx="1749153" cy="28379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2000">
                <a:solidFill>
                  <a:srgbClr val="E8BC5C"/>
                </a:solidFill>
                <a:latin typeface="Arial"/>
                <a:ea typeface="Arial"/>
                <a:cs typeface="Arial"/>
                <a:sym typeface="Arial"/>
              </a:defRPr>
            </a:lvl1pPr>
          </a:lstStyle>
          <a:p>
            <a:pPr/>
            <a:r>
              <a:t>runtimeHandler</a:t>
            </a:r>
          </a:p>
        </p:txBody>
      </p:sp>
      <p:sp>
        <p:nvSpPr>
          <p:cNvPr id="578" name="runtimeHandler"/>
          <p:cNvSpPr txBox="1"/>
          <p:nvPr/>
        </p:nvSpPr>
        <p:spPr>
          <a:xfrm>
            <a:off x="14514211" y="6711584"/>
            <a:ext cx="1749153" cy="28379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2000">
                <a:solidFill>
                  <a:srgbClr val="E8BC5C"/>
                </a:solidFill>
                <a:latin typeface="Arial"/>
                <a:ea typeface="Arial"/>
                <a:cs typeface="Arial"/>
                <a:sym typeface="Arial"/>
              </a:defRPr>
            </a:lvl1pPr>
          </a:lstStyle>
          <a:p>
            <a:pPr/>
            <a:r>
              <a:t>runtimeHandler</a:t>
            </a:r>
          </a:p>
        </p:txBody>
      </p:sp>
      <p:sp>
        <p:nvSpPr>
          <p:cNvPr id="579" name="CRI Request"/>
          <p:cNvSpPr txBox="1"/>
          <p:nvPr/>
        </p:nvSpPr>
        <p:spPr>
          <a:xfrm>
            <a:off x="11155766" y="7308166"/>
            <a:ext cx="1466752" cy="2837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2000">
                <a:solidFill>
                  <a:srgbClr val="E8BC5C"/>
                </a:solidFill>
                <a:latin typeface="Arial"/>
                <a:ea typeface="Arial"/>
                <a:cs typeface="Arial"/>
                <a:sym typeface="Arial"/>
              </a:defRPr>
            </a:lvl1pPr>
          </a:lstStyle>
          <a:p>
            <a:pPr/>
            <a:r>
              <a:t>CRI Request</a:t>
            </a:r>
          </a:p>
        </p:txBody>
      </p:sp>
      <p:sp>
        <p:nvSpPr>
          <p:cNvPr id="580" name="Line"/>
          <p:cNvSpPr/>
          <p:nvPr/>
        </p:nvSpPr>
        <p:spPr>
          <a:xfrm rot="13779503">
            <a:off x="6918250" y="5726408"/>
            <a:ext cx="2698829" cy="418861"/>
          </a:xfrm>
          <a:custGeom>
            <a:avLst/>
            <a:gdLst/>
            <a:ahLst/>
            <a:cxnLst>
              <a:cxn ang="0">
                <a:pos x="wd2" y="hd2"/>
              </a:cxn>
              <a:cxn ang="5400000">
                <a:pos x="wd2" y="hd2"/>
              </a:cxn>
              <a:cxn ang="10800000">
                <a:pos x="wd2" y="hd2"/>
              </a:cxn>
              <a:cxn ang="16200000">
                <a:pos x="wd2" y="hd2"/>
              </a:cxn>
            </a:cxnLst>
            <a:rect l="0" t="0" r="r" b="b"/>
            <a:pathLst>
              <a:path w="21600" h="21069" fill="norm" stroke="1" extrusionOk="0">
                <a:moveTo>
                  <a:pt x="0" y="0"/>
                </a:moveTo>
                <a:cubicBezTo>
                  <a:pt x="3216" y="13323"/>
                  <a:pt x="6764" y="20518"/>
                  <a:pt x="10374" y="21038"/>
                </a:cubicBezTo>
                <a:cubicBezTo>
                  <a:pt x="14272" y="21600"/>
                  <a:pt x="18127" y="14376"/>
                  <a:pt x="21600" y="0"/>
                </a:cubicBezTo>
              </a:path>
            </a:pathLst>
          </a:custGeom>
          <a:ln w="12700">
            <a:solidFill>
              <a:srgbClr val="E8BC5C"/>
            </a:solidFill>
            <a:custDash>
              <a:ds d="200000" sp="200000"/>
            </a:custDash>
            <a:miter lim="400000"/>
            <a:tail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581" name="1"/>
          <p:cNvSpPr/>
          <p:nvPr/>
        </p:nvSpPr>
        <p:spPr>
          <a:xfrm>
            <a:off x="9978392" y="6191278"/>
            <a:ext cx="270934" cy="270934"/>
          </a:xfrm>
          <a:prstGeom prst="ellipse">
            <a:avLst/>
          </a:prstGeom>
          <a:solidFill>
            <a:srgbClr val="E8BC5B"/>
          </a:solidFill>
          <a:ln w="12700">
            <a:miter lim="400000"/>
          </a:ln>
          <a:extLst>
            <a:ext uri="{C572A759-6A51-4108-AA02-DFA0A04FC94B}">
              <ma14:wrappingTextBoxFlag xmlns:ma14="http://schemas.microsoft.com/office/mac/drawingml/2011/main" val="1"/>
            </a:ext>
          </a:extLst>
        </p:spPr>
        <p:txBody>
          <a:bodyPr lIns="0" tIns="0" rIns="0" bIns="0" anchor="ctr"/>
          <a:lstStyle>
            <a:lvl1pPr defTabSz="2438400">
              <a:defRPr sz="1000">
                <a:solidFill>
                  <a:srgbClr val="163C4D"/>
                </a:solidFill>
                <a:latin typeface="Arial"/>
                <a:ea typeface="Arial"/>
                <a:cs typeface="Arial"/>
                <a:sym typeface="Arial"/>
              </a:defRPr>
            </a:lvl1pPr>
          </a:lstStyle>
          <a:p>
            <a:pPr/>
            <a:r>
              <a:t>1</a:t>
            </a:r>
          </a:p>
        </p:txBody>
      </p:sp>
      <p:sp>
        <p:nvSpPr>
          <p:cNvPr id="582" name="2"/>
          <p:cNvSpPr/>
          <p:nvPr/>
        </p:nvSpPr>
        <p:spPr>
          <a:xfrm>
            <a:off x="8269268" y="6226423"/>
            <a:ext cx="270934" cy="270934"/>
          </a:xfrm>
          <a:prstGeom prst="ellipse">
            <a:avLst/>
          </a:prstGeom>
          <a:solidFill>
            <a:srgbClr val="E8BC5B"/>
          </a:solidFill>
          <a:ln w="12700">
            <a:miter lim="400000"/>
          </a:ln>
          <a:extLst>
            <a:ext uri="{C572A759-6A51-4108-AA02-DFA0A04FC94B}">
              <ma14:wrappingTextBoxFlag xmlns:ma14="http://schemas.microsoft.com/office/mac/drawingml/2011/main" val="1"/>
            </a:ext>
          </a:extLst>
        </p:spPr>
        <p:txBody>
          <a:bodyPr lIns="0" tIns="0" rIns="0" bIns="0" anchor="ctr"/>
          <a:lstStyle>
            <a:lvl1pPr defTabSz="2438400">
              <a:defRPr sz="1000">
                <a:solidFill>
                  <a:srgbClr val="163C4D"/>
                </a:solidFill>
                <a:latin typeface="Arial"/>
                <a:ea typeface="Arial"/>
                <a:cs typeface="Arial"/>
                <a:sym typeface="Arial"/>
              </a:defRPr>
            </a:lvl1pPr>
          </a:lstStyle>
          <a:p>
            <a:pPr/>
            <a:r>
              <a:t>2</a:t>
            </a:r>
          </a:p>
        </p:txBody>
      </p:sp>
      <p:sp>
        <p:nvSpPr>
          <p:cNvPr id="583" name="3"/>
          <p:cNvSpPr/>
          <p:nvPr/>
        </p:nvSpPr>
        <p:spPr>
          <a:xfrm>
            <a:off x="11872953" y="6858000"/>
            <a:ext cx="270934" cy="270934"/>
          </a:xfrm>
          <a:prstGeom prst="ellipse">
            <a:avLst/>
          </a:prstGeom>
          <a:solidFill>
            <a:srgbClr val="E8BC5B"/>
          </a:solidFill>
          <a:ln w="12700">
            <a:miter lim="400000"/>
          </a:ln>
          <a:extLst>
            <a:ext uri="{C572A759-6A51-4108-AA02-DFA0A04FC94B}">
              <ma14:wrappingTextBoxFlag xmlns:ma14="http://schemas.microsoft.com/office/mac/drawingml/2011/main" val="1"/>
            </a:ext>
          </a:extLst>
        </p:spPr>
        <p:txBody>
          <a:bodyPr lIns="0" tIns="0" rIns="0" bIns="0" anchor="ctr"/>
          <a:lstStyle>
            <a:lvl1pPr defTabSz="2438400">
              <a:defRPr sz="1000">
                <a:solidFill>
                  <a:srgbClr val="163C4D"/>
                </a:solidFill>
                <a:latin typeface="Arial"/>
                <a:ea typeface="Arial"/>
                <a:cs typeface="Arial"/>
                <a:sym typeface="Arial"/>
              </a:defRPr>
            </a:lvl1pPr>
          </a:lstStyle>
          <a:p>
            <a:pPr/>
            <a:r>
              <a:t>3</a:t>
            </a:r>
          </a:p>
        </p:txBody>
      </p:sp>
      <p:sp>
        <p:nvSpPr>
          <p:cNvPr id="584" name="4"/>
          <p:cNvSpPr/>
          <p:nvPr/>
        </p:nvSpPr>
        <p:spPr>
          <a:xfrm>
            <a:off x="15115973" y="6361120"/>
            <a:ext cx="270934" cy="270934"/>
          </a:xfrm>
          <a:prstGeom prst="ellipse">
            <a:avLst/>
          </a:prstGeom>
          <a:solidFill>
            <a:srgbClr val="E8BC5B"/>
          </a:solidFill>
          <a:ln w="12700">
            <a:miter lim="400000"/>
          </a:ln>
          <a:extLst>
            <a:ext uri="{C572A759-6A51-4108-AA02-DFA0A04FC94B}">
              <ma14:wrappingTextBoxFlag xmlns:ma14="http://schemas.microsoft.com/office/mac/drawingml/2011/main" val="1"/>
            </a:ext>
          </a:extLst>
        </p:spPr>
        <p:txBody>
          <a:bodyPr lIns="0" tIns="0" rIns="0" bIns="0" anchor="ctr"/>
          <a:lstStyle>
            <a:lvl1pPr defTabSz="2438400">
              <a:defRPr sz="1000">
                <a:solidFill>
                  <a:srgbClr val="163C4D"/>
                </a:solidFill>
                <a:latin typeface="Arial"/>
                <a:ea typeface="Arial"/>
                <a:cs typeface="Arial"/>
                <a:sym typeface="Arial"/>
              </a:defRPr>
            </a:lvl1pPr>
          </a:lstStyle>
          <a:p>
            <a:pPr/>
            <a:r>
              <a:t>4</a:t>
            </a:r>
          </a:p>
        </p:txBody>
      </p:sp>
      <p:pic>
        <p:nvPicPr>
          <p:cNvPr id="585" name="carbon (21).png" descr="carbon (21).png"/>
          <p:cNvPicPr>
            <a:picLocks noChangeAspect="1"/>
          </p:cNvPicPr>
          <p:nvPr/>
        </p:nvPicPr>
        <p:blipFill>
          <a:blip r:embed="rId4">
            <a:extLst/>
          </a:blip>
          <a:stretch>
            <a:fillRect/>
          </a:stretch>
        </p:blipFill>
        <p:spPr>
          <a:xfrm>
            <a:off x="867366" y="2530797"/>
            <a:ext cx="6353111" cy="3831721"/>
          </a:xfrm>
          <a:prstGeom prst="rect">
            <a:avLst/>
          </a:prstGeom>
          <a:ln w="12700">
            <a:miter lim="400000"/>
          </a:ln>
        </p:spPr>
      </p:pic>
      <p:pic>
        <p:nvPicPr>
          <p:cNvPr id="586" name="carbon (22).png" descr="carbon (22).png"/>
          <p:cNvPicPr>
            <a:picLocks noChangeAspect="1"/>
          </p:cNvPicPr>
          <p:nvPr/>
        </p:nvPicPr>
        <p:blipFill>
          <a:blip r:embed="rId5">
            <a:extLst/>
          </a:blip>
          <a:stretch>
            <a:fillRect/>
          </a:stretch>
        </p:blipFill>
        <p:spPr>
          <a:xfrm>
            <a:off x="639576" y="7737985"/>
            <a:ext cx="6353111" cy="4564148"/>
          </a:xfrm>
          <a:prstGeom prst="rect">
            <a:avLst/>
          </a:prstGeom>
          <a:ln w="12700">
            <a:miter lim="400000"/>
          </a:ln>
        </p:spPr>
      </p:pic>
      <p:pic>
        <p:nvPicPr>
          <p:cNvPr id="587" name="carbon (20).png" descr="carbon (20).png"/>
          <p:cNvPicPr>
            <a:picLocks noChangeAspect="1"/>
          </p:cNvPicPr>
          <p:nvPr/>
        </p:nvPicPr>
        <p:blipFill>
          <a:blip r:embed="rId6">
            <a:extLst/>
          </a:blip>
          <a:stretch>
            <a:fillRect/>
          </a:stretch>
        </p:blipFill>
        <p:spPr>
          <a:xfrm>
            <a:off x="10363653" y="1492864"/>
            <a:ext cx="12196264" cy="1588260"/>
          </a:xfrm>
          <a:prstGeom prst="rect">
            <a:avLst/>
          </a:prstGeom>
          <a:ln w="12700">
            <a:miter lim="400000"/>
          </a:ln>
        </p:spPr>
      </p:pic>
      <p:pic>
        <p:nvPicPr>
          <p:cNvPr id="588" name="carbon (23).png" descr="carbon (23).png"/>
          <p:cNvPicPr>
            <a:picLocks noChangeAspect="1"/>
          </p:cNvPicPr>
          <p:nvPr/>
        </p:nvPicPr>
        <p:blipFill>
          <a:blip r:embed="rId7">
            <a:extLst/>
          </a:blip>
          <a:stretch>
            <a:fillRect/>
          </a:stretch>
        </p:blipFill>
        <p:spPr>
          <a:xfrm>
            <a:off x="9171613" y="10534727"/>
            <a:ext cx="12196265" cy="2985545"/>
          </a:xfrm>
          <a:prstGeom prst="rect">
            <a:avLst/>
          </a:prstGeom>
          <a:ln w="12700">
            <a:miter lim="400000"/>
          </a:ln>
        </p:spPr>
      </p:pic>
      <p:sp>
        <p:nvSpPr>
          <p:cNvPr id="589" name="containerd-shim-wasmtime-v1"/>
          <p:cNvSpPr/>
          <p:nvPr/>
        </p:nvSpPr>
        <p:spPr>
          <a:xfrm>
            <a:off x="15540961" y="7232252"/>
            <a:ext cx="3880346" cy="574506"/>
          </a:xfrm>
          <a:prstGeom prst="rect">
            <a:avLst/>
          </a:prstGeom>
          <a:ln w="12700">
            <a:solidFill>
              <a:srgbClr val="E8BC5C"/>
            </a:solidFill>
          </a:ln>
          <a:extLst>
            <a:ext uri="{C572A759-6A51-4108-AA02-DFA0A04FC94B}">
              <ma14:wrappingTextBoxFlag xmlns:ma14="http://schemas.microsoft.com/office/mac/drawingml/2011/main" val="1"/>
            </a:ext>
          </a:extLst>
        </p:spPr>
        <p:txBody>
          <a:bodyPr lIns="0" tIns="0" rIns="0" bIns="0" anchor="ctr"/>
          <a:lstStyle>
            <a:lvl1pPr defTabSz="2438400">
              <a:defRPr sz="2000">
                <a:solidFill>
                  <a:srgbClr val="E8BC5B"/>
                </a:solidFill>
                <a:latin typeface="Arial"/>
                <a:ea typeface="Arial"/>
                <a:cs typeface="Arial"/>
                <a:sym typeface="Arial"/>
              </a:defRPr>
            </a:lvl1pPr>
          </a:lstStyle>
          <a:p>
            <a:pPr/>
            <a:r>
              <a:t>containerd-shim-wasmtime-v1</a:t>
            </a:r>
          </a:p>
        </p:txBody>
      </p:sp>
      <p:sp>
        <p:nvSpPr>
          <p:cNvPr id="590" name="wasmtime"/>
          <p:cNvSpPr/>
          <p:nvPr/>
        </p:nvSpPr>
        <p:spPr>
          <a:xfrm>
            <a:off x="20596731" y="5455493"/>
            <a:ext cx="2727448" cy="1384244"/>
          </a:xfrm>
          <a:prstGeom prst="rect">
            <a:avLst/>
          </a:prstGeom>
          <a:ln w="12700">
            <a:solidFill>
              <a:srgbClr val="E8BC5C"/>
            </a:solidFill>
          </a:ln>
          <a:extLst>
            <a:ext uri="{C572A759-6A51-4108-AA02-DFA0A04FC94B}">
              <ma14:wrappingTextBoxFlag xmlns:ma14="http://schemas.microsoft.com/office/mac/drawingml/2011/main" val="1"/>
            </a:ext>
          </a:extLst>
        </p:spPr>
        <p:txBody>
          <a:bodyPr lIns="0" tIns="0" rIns="0" bIns="0" anchor="ctr"/>
          <a:lstStyle>
            <a:lvl1pPr defTabSz="2438400">
              <a:defRPr sz="2000">
                <a:solidFill>
                  <a:srgbClr val="E8BC5B"/>
                </a:solidFill>
                <a:latin typeface="Arial"/>
                <a:ea typeface="Arial"/>
                <a:cs typeface="Arial"/>
                <a:sym typeface="Arial"/>
              </a:defRPr>
            </a:lvl1pPr>
          </a:lstStyle>
          <a:p>
            <a:pPr/>
            <a:r>
              <a:t>wasmtime</a:t>
            </a:r>
          </a:p>
        </p:txBody>
      </p:sp>
      <p:sp>
        <p:nvSpPr>
          <p:cNvPr id="591" name="Line"/>
          <p:cNvSpPr/>
          <p:nvPr/>
        </p:nvSpPr>
        <p:spPr>
          <a:xfrm>
            <a:off x="19693768" y="6147615"/>
            <a:ext cx="920534" cy="1"/>
          </a:xfrm>
          <a:prstGeom prst="line">
            <a:avLst/>
          </a:prstGeom>
          <a:ln w="25400">
            <a:solidFill>
              <a:srgbClr val="E8BC5C"/>
            </a:solidFill>
            <a:tail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592" name="containerd-shim-runc-v2"/>
          <p:cNvSpPr/>
          <p:nvPr/>
        </p:nvSpPr>
        <p:spPr>
          <a:xfrm>
            <a:off x="15562169" y="7938358"/>
            <a:ext cx="3880346" cy="574507"/>
          </a:xfrm>
          <a:prstGeom prst="rect">
            <a:avLst/>
          </a:prstGeom>
          <a:ln w="12700">
            <a:solidFill>
              <a:srgbClr val="E8BC5C"/>
            </a:solidFill>
          </a:ln>
          <a:extLst>
            <a:ext uri="{C572A759-6A51-4108-AA02-DFA0A04FC94B}">
              <ma14:wrappingTextBoxFlag xmlns:ma14="http://schemas.microsoft.com/office/mac/drawingml/2011/main" val="1"/>
            </a:ext>
          </a:extLst>
        </p:spPr>
        <p:txBody>
          <a:bodyPr lIns="0" tIns="0" rIns="0" bIns="0" anchor="ctr"/>
          <a:lstStyle>
            <a:lvl1pPr defTabSz="2438400">
              <a:defRPr sz="2000">
                <a:solidFill>
                  <a:srgbClr val="E8BC5B"/>
                </a:solidFill>
                <a:latin typeface="Arial"/>
                <a:ea typeface="Arial"/>
                <a:cs typeface="Arial"/>
                <a:sym typeface="Arial"/>
              </a:defRPr>
            </a:lvl1pPr>
          </a:lstStyle>
          <a:p>
            <a:pPr/>
            <a:r>
              <a:t>containerd-shim-runc-v2</a:t>
            </a:r>
          </a:p>
        </p:txBody>
      </p:sp>
      <p:sp>
        <p:nvSpPr>
          <p:cNvPr id="593" name="Line"/>
          <p:cNvSpPr/>
          <p:nvPr/>
        </p:nvSpPr>
        <p:spPr>
          <a:xfrm>
            <a:off x="15112635" y="8261928"/>
            <a:ext cx="377081" cy="1"/>
          </a:xfrm>
          <a:prstGeom prst="line">
            <a:avLst/>
          </a:prstGeom>
          <a:ln w="25400">
            <a:solidFill>
              <a:srgbClr val="E8BC5C"/>
            </a:solidFill>
            <a:tail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594" name="5"/>
          <p:cNvSpPr/>
          <p:nvPr/>
        </p:nvSpPr>
        <p:spPr>
          <a:xfrm>
            <a:off x="20018568" y="5702501"/>
            <a:ext cx="270935" cy="270935"/>
          </a:xfrm>
          <a:prstGeom prst="ellipse">
            <a:avLst/>
          </a:prstGeom>
          <a:solidFill>
            <a:srgbClr val="E8BC5B"/>
          </a:solidFill>
          <a:ln w="12700">
            <a:miter lim="400000"/>
          </a:ln>
          <a:extLst>
            <a:ext uri="{C572A759-6A51-4108-AA02-DFA0A04FC94B}">
              <ma14:wrappingTextBoxFlag xmlns:ma14="http://schemas.microsoft.com/office/mac/drawingml/2011/main" val="1"/>
            </a:ext>
          </a:extLst>
        </p:spPr>
        <p:txBody>
          <a:bodyPr lIns="0" tIns="0" rIns="0" bIns="0" anchor="ctr"/>
          <a:lstStyle>
            <a:lvl1pPr defTabSz="2438400">
              <a:defRPr sz="1000">
                <a:solidFill>
                  <a:srgbClr val="163C4D"/>
                </a:solidFill>
                <a:latin typeface="Arial"/>
                <a:ea typeface="Arial"/>
                <a:cs typeface="Arial"/>
                <a:sym typeface="Arial"/>
              </a:defRPr>
            </a:lvl1pPr>
          </a:lstStyle>
          <a:p>
            <a:pPr/>
            <a:r>
              <a:t>5</a:t>
            </a:r>
          </a:p>
        </p:txBody>
      </p:sp>
      <p:sp>
        <p:nvSpPr>
          <p:cNvPr id="595" name="Line"/>
          <p:cNvSpPr/>
          <p:nvPr/>
        </p:nvSpPr>
        <p:spPr>
          <a:xfrm flipV="1">
            <a:off x="14115929" y="3099624"/>
            <a:ext cx="1" cy="4006156"/>
          </a:xfrm>
          <a:prstGeom prst="line">
            <a:avLst/>
          </a:prstGeom>
          <a:ln w="12700">
            <a:solidFill>
              <a:srgbClr val="E8BC5C"/>
            </a:solidFill>
            <a:custDash>
              <a:ds d="200000" sp="200000"/>
            </a:custDash>
            <a:miter lim="400000"/>
            <a:tail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596" name="containerd配置支持wasmtime"/>
          <p:cNvSpPr txBox="1"/>
          <p:nvPr/>
        </p:nvSpPr>
        <p:spPr>
          <a:xfrm>
            <a:off x="14296811" y="3149486"/>
            <a:ext cx="3357985" cy="355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2000">
                <a:solidFill>
                  <a:srgbClr val="E8BC5C"/>
                </a:solidFill>
                <a:latin typeface="Arial"/>
                <a:ea typeface="Arial"/>
                <a:cs typeface="Arial"/>
                <a:sym typeface="Arial"/>
              </a:defRPr>
            </a:lvl1pPr>
          </a:lstStyle>
          <a:p>
            <a:pPr/>
            <a:r>
              <a:t>containerd配置支持wasmtime</a:t>
            </a:r>
          </a:p>
        </p:txBody>
      </p:sp>
      <p:sp>
        <p:nvSpPr>
          <p:cNvPr id="597" name="测试用工作负载"/>
          <p:cNvSpPr txBox="1"/>
          <p:nvPr/>
        </p:nvSpPr>
        <p:spPr>
          <a:xfrm>
            <a:off x="3962814" y="9695258"/>
            <a:ext cx="1790701" cy="355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2000">
                <a:solidFill>
                  <a:srgbClr val="E8BC5C"/>
                </a:solidFill>
                <a:latin typeface="Arial"/>
                <a:ea typeface="Arial"/>
                <a:cs typeface="Arial"/>
                <a:sym typeface="Arial"/>
              </a:defRPr>
            </a:lvl1pPr>
          </a:lstStyle>
          <a:p>
            <a:pPr/>
            <a:r>
              <a:t>测试用工作负载</a:t>
            </a:r>
          </a:p>
        </p:txBody>
      </p:sp>
      <p:sp>
        <p:nvSpPr>
          <p:cNvPr id="598" name="结果输出"/>
          <p:cNvSpPr txBox="1"/>
          <p:nvPr/>
        </p:nvSpPr>
        <p:spPr>
          <a:xfrm>
            <a:off x="13786167" y="12547245"/>
            <a:ext cx="1028701" cy="355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2000">
                <a:solidFill>
                  <a:srgbClr val="E8BC5C"/>
                </a:solidFill>
                <a:latin typeface="Arial"/>
                <a:ea typeface="Arial"/>
                <a:cs typeface="Arial"/>
                <a:sym typeface="Arial"/>
              </a:defRPr>
            </a:lvl1pPr>
          </a:lstStyle>
          <a:p>
            <a:pPr/>
            <a:r>
              <a:t>结果输出</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bg>
      <p:bgPr>
        <a:solidFill>
          <a:srgbClr val="163C4D"/>
        </a:solidFill>
      </p:bgPr>
    </p:bg>
    <p:spTree>
      <p:nvGrpSpPr>
        <p:cNvPr id="1" name=""/>
        <p:cNvGrpSpPr/>
        <p:nvPr/>
      </p:nvGrpSpPr>
      <p:grpSpPr>
        <a:xfrm>
          <a:off x="0" y="0"/>
          <a:ext cx="0" cy="0"/>
          <a:chOff x="0" y="0"/>
          <a:chExt cx="0" cy="0"/>
        </a:xfrm>
      </p:grpSpPr>
      <p:pic>
        <p:nvPicPr>
          <p:cNvPr id="602" name="Image" descr="Image"/>
          <p:cNvPicPr>
            <a:picLocks noChangeAspect="1"/>
          </p:cNvPicPr>
          <p:nvPr/>
        </p:nvPicPr>
        <p:blipFill>
          <a:blip r:embed="rId3">
            <a:extLst/>
          </a:blip>
          <a:stretch>
            <a:fillRect/>
          </a:stretch>
        </p:blipFill>
        <p:spPr>
          <a:xfrm>
            <a:off x="25723918" y="8247433"/>
            <a:ext cx="14063809" cy="3545252"/>
          </a:xfrm>
          <a:prstGeom prst="rect">
            <a:avLst/>
          </a:prstGeom>
          <a:ln w="12700">
            <a:miter lim="400000"/>
          </a:ln>
        </p:spPr>
      </p:pic>
      <p:sp>
        <p:nvSpPr>
          <p:cNvPr id="603" name="Google Shape;90;p19"/>
          <p:cNvSpPr txBox="1"/>
          <p:nvPr/>
        </p:nvSpPr>
        <p:spPr>
          <a:xfrm>
            <a:off x="509545" y="329402"/>
            <a:ext cx="17718335" cy="89356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gn="l" defTabSz="2438400">
              <a:defRPr sz="4800">
                <a:solidFill>
                  <a:srgbClr val="E8BC5B"/>
                </a:solidFill>
                <a:latin typeface="Helvetica"/>
                <a:ea typeface="Helvetica"/>
                <a:cs typeface="Helvetica"/>
                <a:sym typeface="Helvetica"/>
              </a:defRPr>
            </a:lvl1pPr>
          </a:lstStyle>
          <a:p>
            <a:pPr/>
            <a:r>
              <a:t>Kubernetes如何支持多运行时</a:t>
            </a:r>
          </a:p>
        </p:txBody>
      </p:sp>
      <p:sp>
        <p:nvSpPr>
          <p:cNvPr id="604" name="kubelet"/>
          <p:cNvSpPr/>
          <p:nvPr/>
        </p:nvSpPr>
        <p:spPr>
          <a:xfrm>
            <a:off x="9583870" y="7151393"/>
            <a:ext cx="2052702" cy="1384244"/>
          </a:xfrm>
          <a:prstGeom prst="rect">
            <a:avLst/>
          </a:prstGeom>
          <a:ln w="12700">
            <a:solidFill>
              <a:srgbClr val="E8BC5C"/>
            </a:solidFill>
          </a:ln>
          <a:extLst>
            <a:ext uri="{C572A759-6A51-4108-AA02-DFA0A04FC94B}">
              <ma14:wrappingTextBoxFlag xmlns:ma14="http://schemas.microsoft.com/office/mac/drawingml/2011/main" val="1"/>
            </a:ext>
          </a:extLst>
        </p:spPr>
        <p:txBody>
          <a:bodyPr lIns="0" tIns="0" rIns="0" bIns="0" anchor="ctr"/>
          <a:lstStyle>
            <a:lvl1pPr defTabSz="2438400">
              <a:defRPr sz="2000">
                <a:solidFill>
                  <a:srgbClr val="E8BC5B"/>
                </a:solidFill>
                <a:latin typeface="Arial"/>
                <a:ea typeface="Arial"/>
                <a:cs typeface="Arial"/>
                <a:sym typeface="Arial"/>
              </a:defRPr>
            </a:lvl1pPr>
          </a:lstStyle>
          <a:p>
            <a:pPr/>
            <a:r>
              <a:t>kubelet</a:t>
            </a:r>
          </a:p>
        </p:txBody>
      </p:sp>
      <p:sp>
        <p:nvSpPr>
          <p:cNvPr id="605" name="CRI Runtime…"/>
          <p:cNvSpPr/>
          <p:nvPr/>
        </p:nvSpPr>
        <p:spPr>
          <a:xfrm>
            <a:off x="14003081" y="7151393"/>
            <a:ext cx="2052702" cy="1384244"/>
          </a:xfrm>
          <a:prstGeom prst="rect">
            <a:avLst/>
          </a:prstGeom>
          <a:ln w="12700">
            <a:solidFill>
              <a:srgbClr val="E8BC5C"/>
            </a:solidFill>
          </a:ln>
          <a:extLst>
            <a:ext uri="{C572A759-6A51-4108-AA02-DFA0A04FC94B}">
              <ma14:wrappingTextBoxFlag xmlns:ma14="http://schemas.microsoft.com/office/mac/drawingml/2011/main" val="1"/>
            </a:ext>
          </a:extLst>
        </p:spPr>
        <p:txBody>
          <a:bodyPr lIns="0" tIns="0" rIns="0" bIns="0" anchor="ctr"/>
          <a:lstStyle/>
          <a:p>
            <a:pPr defTabSz="2438400">
              <a:defRPr sz="2000">
                <a:solidFill>
                  <a:srgbClr val="E8BC5B"/>
                </a:solidFill>
                <a:latin typeface="Arial"/>
                <a:ea typeface="Arial"/>
                <a:cs typeface="Arial"/>
                <a:sym typeface="Arial"/>
              </a:defRPr>
            </a:pPr>
            <a:r>
              <a:t>CRI Runtime</a:t>
            </a:r>
          </a:p>
          <a:p>
            <a:pPr defTabSz="2438400">
              <a:defRPr sz="2000">
                <a:solidFill>
                  <a:srgbClr val="E8BC5B"/>
                </a:solidFill>
                <a:latin typeface="Arial"/>
                <a:ea typeface="Arial"/>
                <a:cs typeface="Arial"/>
                <a:sym typeface="Arial"/>
              </a:defRPr>
            </a:pPr>
            <a:r>
              <a:t>(containerd)</a:t>
            </a:r>
          </a:p>
        </p:txBody>
      </p:sp>
      <p:sp>
        <p:nvSpPr>
          <p:cNvPr id="606" name="Low-level…"/>
          <p:cNvSpPr/>
          <p:nvPr/>
        </p:nvSpPr>
        <p:spPr>
          <a:xfrm>
            <a:off x="19431587" y="6324861"/>
            <a:ext cx="2727447" cy="1384244"/>
          </a:xfrm>
          <a:prstGeom prst="rect">
            <a:avLst/>
          </a:prstGeom>
          <a:ln w="12700">
            <a:solidFill>
              <a:srgbClr val="E8BC5C"/>
            </a:solidFill>
          </a:ln>
          <a:extLst>
            <a:ext uri="{C572A759-6A51-4108-AA02-DFA0A04FC94B}">
              <ma14:wrappingTextBoxFlag xmlns:ma14="http://schemas.microsoft.com/office/mac/drawingml/2011/main" val="1"/>
            </a:ext>
          </a:extLst>
        </p:spPr>
        <p:txBody>
          <a:bodyPr lIns="0" tIns="0" rIns="0" bIns="0" anchor="ctr"/>
          <a:lstStyle/>
          <a:p>
            <a:pPr defTabSz="2438400">
              <a:defRPr sz="2000">
                <a:solidFill>
                  <a:srgbClr val="E8BC5B"/>
                </a:solidFill>
                <a:latin typeface="Arial"/>
                <a:ea typeface="Arial"/>
                <a:cs typeface="Arial"/>
                <a:sym typeface="Arial"/>
              </a:defRPr>
            </a:pPr>
            <a:r>
              <a:t>Low-level</a:t>
            </a:r>
          </a:p>
          <a:p>
            <a:pPr defTabSz="2438400">
              <a:defRPr sz="2000">
                <a:solidFill>
                  <a:srgbClr val="E8BC5B"/>
                </a:solidFill>
                <a:latin typeface="Arial"/>
                <a:ea typeface="Arial"/>
                <a:cs typeface="Arial"/>
                <a:sym typeface="Arial"/>
              </a:defRPr>
            </a:pPr>
            <a:r>
              <a:t>ContainerRuntime</a:t>
            </a:r>
          </a:p>
          <a:p>
            <a:pPr defTabSz="2438400">
              <a:defRPr sz="2000">
                <a:solidFill>
                  <a:srgbClr val="E8BC5B"/>
                </a:solidFill>
                <a:latin typeface="Arial"/>
                <a:ea typeface="Arial"/>
                <a:cs typeface="Arial"/>
                <a:sym typeface="Arial"/>
              </a:defRPr>
            </a:pPr>
            <a:r>
              <a:t>(RunC)</a:t>
            </a:r>
          </a:p>
        </p:txBody>
      </p:sp>
      <p:sp>
        <p:nvSpPr>
          <p:cNvPr id="607" name="Line"/>
          <p:cNvSpPr/>
          <p:nvPr/>
        </p:nvSpPr>
        <p:spPr>
          <a:xfrm>
            <a:off x="11630256" y="7843515"/>
            <a:ext cx="2346052" cy="1"/>
          </a:xfrm>
          <a:prstGeom prst="line">
            <a:avLst/>
          </a:prstGeom>
          <a:ln w="25400">
            <a:solidFill>
              <a:srgbClr val="E8BC5C"/>
            </a:solidFill>
            <a:tail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608" name="Line"/>
          <p:cNvSpPr/>
          <p:nvPr/>
        </p:nvSpPr>
        <p:spPr>
          <a:xfrm>
            <a:off x="16062732" y="7843515"/>
            <a:ext cx="2473068" cy="1"/>
          </a:xfrm>
          <a:prstGeom prst="line">
            <a:avLst/>
          </a:prstGeom>
          <a:ln w="25400">
            <a:solidFill>
              <a:srgbClr val="E8BC5C"/>
            </a:solidFill>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609" name="Low-level…"/>
          <p:cNvSpPr/>
          <p:nvPr/>
        </p:nvSpPr>
        <p:spPr>
          <a:xfrm>
            <a:off x="19431587" y="8020761"/>
            <a:ext cx="2727447" cy="1384244"/>
          </a:xfrm>
          <a:prstGeom prst="rect">
            <a:avLst/>
          </a:prstGeom>
          <a:ln w="12700">
            <a:solidFill>
              <a:srgbClr val="E8BC5C"/>
            </a:solidFill>
          </a:ln>
          <a:extLst>
            <a:ext uri="{C572A759-6A51-4108-AA02-DFA0A04FC94B}">
              <ma14:wrappingTextBoxFlag xmlns:ma14="http://schemas.microsoft.com/office/mac/drawingml/2011/main" val="1"/>
            </a:ext>
          </a:extLst>
        </p:spPr>
        <p:txBody>
          <a:bodyPr lIns="0" tIns="0" rIns="0" bIns="0" anchor="ctr"/>
          <a:lstStyle/>
          <a:p>
            <a:pPr defTabSz="2438400">
              <a:defRPr sz="2000">
                <a:solidFill>
                  <a:srgbClr val="E8BC5B"/>
                </a:solidFill>
                <a:latin typeface="Arial"/>
                <a:ea typeface="Arial"/>
                <a:cs typeface="Arial"/>
                <a:sym typeface="Arial"/>
              </a:defRPr>
            </a:pPr>
            <a:r>
              <a:t>Low-level</a:t>
            </a:r>
          </a:p>
          <a:p>
            <a:pPr defTabSz="2438400">
              <a:defRPr sz="2000">
                <a:solidFill>
                  <a:srgbClr val="E8BC5B"/>
                </a:solidFill>
                <a:latin typeface="Arial"/>
                <a:ea typeface="Arial"/>
                <a:cs typeface="Arial"/>
                <a:sym typeface="Arial"/>
              </a:defRPr>
            </a:pPr>
            <a:r>
              <a:t>ContainerRuntime</a:t>
            </a:r>
          </a:p>
          <a:p>
            <a:pPr defTabSz="2438400">
              <a:defRPr sz="2000">
                <a:solidFill>
                  <a:srgbClr val="E8BC5B"/>
                </a:solidFill>
                <a:latin typeface="Arial"/>
                <a:ea typeface="Arial"/>
                <a:cs typeface="Arial"/>
                <a:sym typeface="Arial"/>
              </a:defRPr>
            </a:pPr>
            <a:r>
              <a:t>(CRun)</a:t>
            </a:r>
          </a:p>
        </p:txBody>
      </p:sp>
      <p:sp>
        <p:nvSpPr>
          <p:cNvPr id="610" name="Line"/>
          <p:cNvSpPr/>
          <p:nvPr/>
        </p:nvSpPr>
        <p:spPr>
          <a:xfrm flipV="1">
            <a:off x="18543445" y="6984871"/>
            <a:ext cx="1" cy="1717289"/>
          </a:xfrm>
          <a:prstGeom prst="line">
            <a:avLst/>
          </a:prstGeom>
          <a:ln w="25400">
            <a:solidFill>
              <a:srgbClr val="E8BC5C"/>
            </a:solidFill>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611" name="Line"/>
          <p:cNvSpPr/>
          <p:nvPr/>
        </p:nvSpPr>
        <p:spPr>
          <a:xfrm>
            <a:off x="18528624" y="6983116"/>
            <a:ext cx="920534" cy="1"/>
          </a:xfrm>
          <a:prstGeom prst="line">
            <a:avLst/>
          </a:prstGeom>
          <a:ln w="25400">
            <a:solidFill>
              <a:srgbClr val="E8BC5C"/>
            </a:solidFill>
            <a:tail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612" name="Line"/>
          <p:cNvSpPr/>
          <p:nvPr/>
        </p:nvSpPr>
        <p:spPr>
          <a:xfrm>
            <a:off x="18528624" y="8712882"/>
            <a:ext cx="920534" cy="1"/>
          </a:xfrm>
          <a:prstGeom prst="line">
            <a:avLst/>
          </a:prstGeom>
          <a:ln w="25400">
            <a:solidFill>
              <a:srgbClr val="E8BC5C"/>
            </a:solidFill>
            <a:tail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613" name="Line"/>
          <p:cNvSpPr/>
          <p:nvPr/>
        </p:nvSpPr>
        <p:spPr>
          <a:xfrm>
            <a:off x="10610221" y="5791597"/>
            <a:ext cx="1" cy="1350377"/>
          </a:xfrm>
          <a:prstGeom prst="line">
            <a:avLst/>
          </a:prstGeom>
          <a:ln w="25400">
            <a:solidFill>
              <a:srgbClr val="E8BC5C"/>
            </a:solidFill>
            <a:headEnd type="oval"/>
            <a:tail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614" name="Pod With RuntimeClassName"/>
          <p:cNvSpPr txBox="1"/>
          <p:nvPr/>
        </p:nvSpPr>
        <p:spPr>
          <a:xfrm>
            <a:off x="9102371" y="5242186"/>
            <a:ext cx="3372248" cy="28379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2000">
                <a:solidFill>
                  <a:srgbClr val="E8BC5C"/>
                </a:solidFill>
                <a:latin typeface="Arial"/>
                <a:ea typeface="Arial"/>
                <a:cs typeface="Arial"/>
                <a:sym typeface="Arial"/>
              </a:defRPr>
            </a:lvl1pPr>
          </a:lstStyle>
          <a:p>
            <a:pPr/>
            <a:r>
              <a:t>Pod With RuntimeClassName</a:t>
            </a:r>
          </a:p>
        </p:txBody>
      </p:sp>
      <p:sp>
        <p:nvSpPr>
          <p:cNvPr id="615" name="runtimeHandler"/>
          <p:cNvSpPr txBox="1"/>
          <p:nvPr/>
        </p:nvSpPr>
        <p:spPr>
          <a:xfrm>
            <a:off x="11816557" y="8045104"/>
            <a:ext cx="1749153" cy="2837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2000">
                <a:solidFill>
                  <a:srgbClr val="E8BC5C"/>
                </a:solidFill>
                <a:latin typeface="Arial"/>
                <a:ea typeface="Arial"/>
                <a:cs typeface="Arial"/>
                <a:sym typeface="Arial"/>
              </a:defRPr>
            </a:lvl1pPr>
          </a:lstStyle>
          <a:p>
            <a:pPr/>
            <a:r>
              <a:t>runtimeHandler</a:t>
            </a:r>
          </a:p>
        </p:txBody>
      </p:sp>
      <p:sp>
        <p:nvSpPr>
          <p:cNvPr id="616" name="runtimeHandler"/>
          <p:cNvSpPr txBox="1"/>
          <p:nvPr/>
        </p:nvSpPr>
        <p:spPr>
          <a:xfrm>
            <a:off x="16356224" y="7515333"/>
            <a:ext cx="1749154" cy="2837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2000">
                <a:solidFill>
                  <a:srgbClr val="E8BC5C"/>
                </a:solidFill>
                <a:latin typeface="Arial"/>
                <a:ea typeface="Arial"/>
                <a:cs typeface="Arial"/>
                <a:sym typeface="Arial"/>
              </a:defRPr>
            </a:lvl1pPr>
          </a:lstStyle>
          <a:p>
            <a:pPr/>
            <a:r>
              <a:t>runtimeHandler</a:t>
            </a:r>
          </a:p>
        </p:txBody>
      </p:sp>
      <p:sp>
        <p:nvSpPr>
          <p:cNvPr id="617" name="CRI Request"/>
          <p:cNvSpPr txBox="1"/>
          <p:nvPr/>
        </p:nvSpPr>
        <p:spPr>
          <a:xfrm>
            <a:off x="11967172" y="7331682"/>
            <a:ext cx="1466752" cy="28379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2000">
                <a:solidFill>
                  <a:srgbClr val="E8BC5C"/>
                </a:solidFill>
                <a:latin typeface="Arial"/>
                <a:ea typeface="Arial"/>
                <a:cs typeface="Arial"/>
                <a:sym typeface="Arial"/>
              </a:defRPr>
            </a:lvl1pPr>
          </a:lstStyle>
          <a:p>
            <a:pPr/>
            <a:r>
              <a:t>CRI Request</a:t>
            </a:r>
          </a:p>
        </p:txBody>
      </p:sp>
      <p:sp>
        <p:nvSpPr>
          <p:cNvPr id="618" name="Line"/>
          <p:cNvSpPr/>
          <p:nvPr/>
        </p:nvSpPr>
        <p:spPr>
          <a:xfrm rot="13779503">
            <a:off x="6743541" y="6084770"/>
            <a:ext cx="3648066" cy="438099"/>
          </a:xfrm>
          <a:custGeom>
            <a:avLst/>
            <a:gdLst/>
            <a:ahLst/>
            <a:cxnLst>
              <a:cxn ang="0">
                <a:pos x="wd2" y="hd2"/>
              </a:cxn>
              <a:cxn ang="5400000">
                <a:pos x="wd2" y="hd2"/>
              </a:cxn>
              <a:cxn ang="10800000">
                <a:pos x="wd2" y="hd2"/>
              </a:cxn>
              <a:cxn ang="16200000">
                <a:pos x="wd2" y="hd2"/>
              </a:cxn>
            </a:cxnLst>
            <a:rect l="0" t="0" r="r" b="b"/>
            <a:pathLst>
              <a:path w="21600" h="21069" fill="norm" stroke="1" extrusionOk="0">
                <a:moveTo>
                  <a:pt x="0" y="0"/>
                </a:moveTo>
                <a:cubicBezTo>
                  <a:pt x="3216" y="13323"/>
                  <a:pt x="6764" y="20518"/>
                  <a:pt x="10374" y="21038"/>
                </a:cubicBezTo>
                <a:cubicBezTo>
                  <a:pt x="14272" y="21600"/>
                  <a:pt x="18127" y="14376"/>
                  <a:pt x="21600" y="0"/>
                </a:cubicBezTo>
              </a:path>
            </a:pathLst>
          </a:custGeom>
          <a:ln w="12700">
            <a:solidFill>
              <a:srgbClr val="E8BC5C"/>
            </a:solidFill>
            <a:custDash>
              <a:ds d="200000" sp="200000"/>
            </a:custDash>
            <a:miter lim="400000"/>
            <a:tail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619" name="1"/>
          <p:cNvSpPr/>
          <p:nvPr/>
        </p:nvSpPr>
        <p:spPr>
          <a:xfrm>
            <a:off x="10775596" y="6226423"/>
            <a:ext cx="270934" cy="270934"/>
          </a:xfrm>
          <a:prstGeom prst="ellipse">
            <a:avLst/>
          </a:prstGeom>
          <a:solidFill>
            <a:srgbClr val="E8BC5B"/>
          </a:solidFill>
          <a:ln w="12700">
            <a:miter lim="400000"/>
          </a:ln>
          <a:extLst>
            <a:ext uri="{C572A759-6A51-4108-AA02-DFA0A04FC94B}">
              <ma14:wrappingTextBoxFlag xmlns:ma14="http://schemas.microsoft.com/office/mac/drawingml/2011/main" val="1"/>
            </a:ext>
          </a:extLst>
        </p:spPr>
        <p:txBody>
          <a:bodyPr lIns="0" tIns="0" rIns="0" bIns="0" anchor="ctr"/>
          <a:lstStyle>
            <a:lvl1pPr defTabSz="2438400">
              <a:defRPr sz="1000">
                <a:solidFill>
                  <a:srgbClr val="163C4D"/>
                </a:solidFill>
                <a:latin typeface="Arial"/>
                <a:ea typeface="Arial"/>
                <a:cs typeface="Arial"/>
                <a:sym typeface="Arial"/>
              </a:defRPr>
            </a:lvl1pPr>
          </a:lstStyle>
          <a:p>
            <a:pPr/>
            <a:r>
              <a:t>1</a:t>
            </a:r>
          </a:p>
        </p:txBody>
      </p:sp>
      <p:sp>
        <p:nvSpPr>
          <p:cNvPr id="620" name="2"/>
          <p:cNvSpPr/>
          <p:nvPr/>
        </p:nvSpPr>
        <p:spPr>
          <a:xfrm>
            <a:off x="8269268" y="6226423"/>
            <a:ext cx="270934" cy="270934"/>
          </a:xfrm>
          <a:prstGeom prst="ellipse">
            <a:avLst/>
          </a:prstGeom>
          <a:solidFill>
            <a:srgbClr val="E8BC5B"/>
          </a:solidFill>
          <a:ln w="12700">
            <a:miter lim="400000"/>
          </a:ln>
          <a:extLst>
            <a:ext uri="{C572A759-6A51-4108-AA02-DFA0A04FC94B}">
              <ma14:wrappingTextBoxFlag xmlns:ma14="http://schemas.microsoft.com/office/mac/drawingml/2011/main" val="1"/>
            </a:ext>
          </a:extLst>
        </p:spPr>
        <p:txBody>
          <a:bodyPr lIns="0" tIns="0" rIns="0" bIns="0" anchor="ctr"/>
          <a:lstStyle>
            <a:lvl1pPr defTabSz="2438400">
              <a:defRPr sz="1000">
                <a:solidFill>
                  <a:srgbClr val="163C4D"/>
                </a:solidFill>
                <a:latin typeface="Arial"/>
                <a:ea typeface="Arial"/>
                <a:cs typeface="Arial"/>
                <a:sym typeface="Arial"/>
              </a:defRPr>
            </a:lvl1pPr>
          </a:lstStyle>
          <a:p>
            <a:pPr/>
            <a:r>
              <a:t>2</a:t>
            </a:r>
          </a:p>
        </p:txBody>
      </p:sp>
      <p:sp>
        <p:nvSpPr>
          <p:cNvPr id="621" name="3"/>
          <p:cNvSpPr/>
          <p:nvPr/>
        </p:nvSpPr>
        <p:spPr>
          <a:xfrm>
            <a:off x="12684359" y="6881516"/>
            <a:ext cx="270935" cy="270934"/>
          </a:xfrm>
          <a:prstGeom prst="ellipse">
            <a:avLst/>
          </a:prstGeom>
          <a:solidFill>
            <a:srgbClr val="E8BC5B"/>
          </a:solidFill>
          <a:ln w="12700">
            <a:miter lim="400000"/>
          </a:ln>
          <a:extLst>
            <a:ext uri="{C572A759-6A51-4108-AA02-DFA0A04FC94B}">
              <ma14:wrappingTextBoxFlag xmlns:ma14="http://schemas.microsoft.com/office/mac/drawingml/2011/main" val="1"/>
            </a:ext>
          </a:extLst>
        </p:spPr>
        <p:txBody>
          <a:bodyPr lIns="0" tIns="0" rIns="0" bIns="0" anchor="ctr"/>
          <a:lstStyle>
            <a:lvl1pPr defTabSz="2438400">
              <a:defRPr sz="1000">
                <a:solidFill>
                  <a:srgbClr val="163C4D"/>
                </a:solidFill>
                <a:latin typeface="Arial"/>
                <a:ea typeface="Arial"/>
                <a:cs typeface="Arial"/>
                <a:sym typeface="Arial"/>
              </a:defRPr>
            </a:lvl1pPr>
          </a:lstStyle>
          <a:p>
            <a:pPr/>
            <a:r>
              <a:t>3</a:t>
            </a:r>
          </a:p>
        </p:txBody>
      </p:sp>
      <p:sp>
        <p:nvSpPr>
          <p:cNvPr id="622" name="4"/>
          <p:cNvSpPr/>
          <p:nvPr/>
        </p:nvSpPr>
        <p:spPr>
          <a:xfrm>
            <a:off x="16947723" y="6847649"/>
            <a:ext cx="270935" cy="270934"/>
          </a:xfrm>
          <a:prstGeom prst="ellipse">
            <a:avLst/>
          </a:prstGeom>
          <a:solidFill>
            <a:srgbClr val="E8BC5B"/>
          </a:solidFill>
          <a:ln w="12700">
            <a:miter lim="400000"/>
          </a:ln>
          <a:extLst>
            <a:ext uri="{C572A759-6A51-4108-AA02-DFA0A04FC94B}">
              <ma14:wrappingTextBoxFlag xmlns:ma14="http://schemas.microsoft.com/office/mac/drawingml/2011/main" val="1"/>
            </a:ext>
          </a:extLst>
        </p:spPr>
        <p:txBody>
          <a:bodyPr lIns="0" tIns="0" rIns="0" bIns="0" anchor="ctr"/>
          <a:lstStyle>
            <a:lvl1pPr defTabSz="2438400">
              <a:defRPr sz="1000">
                <a:solidFill>
                  <a:srgbClr val="163C4D"/>
                </a:solidFill>
                <a:latin typeface="Arial"/>
                <a:ea typeface="Arial"/>
                <a:cs typeface="Arial"/>
                <a:sym typeface="Arial"/>
              </a:defRPr>
            </a:lvl1pPr>
          </a:lstStyle>
          <a:p>
            <a:pPr/>
            <a:r>
              <a:t>4</a:t>
            </a:r>
          </a:p>
        </p:txBody>
      </p:sp>
      <p:pic>
        <p:nvPicPr>
          <p:cNvPr id="623" name="carbon (21).png" descr="carbon (21).png"/>
          <p:cNvPicPr>
            <a:picLocks noChangeAspect="1"/>
          </p:cNvPicPr>
          <p:nvPr/>
        </p:nvPicPr>
        <p:blipFill>
          <a:blip r:embed="rId4">
            <a:extLst/>
          </a:blip>
          <a:stretch>
            <a:fillRect/>
          </a:stretch>
        </p:blipFill>
        <p:spPr>
          <a:xfrm>
            <a:off x="867366" y="2530797"/>
            <a:ext cx="6353111" cy="3831721"/>
          </a:xfrm>
          <a:prstGeom prst="rect">
            <a:avLst/>
          </a:prstGeom>
          <a:ln w="12700">
            <a:miter lim="400000"/>
          </a:ln>
        </p:spPr>
      </p:pic>
      <p:pic>
        <p:nvPicPr>
          <p:cNvPr id="624" name="carbon (22).png" descr="carbon (22).png"/>
          <p:cNvPicPr>
            <a:picLocks noChangeAspect="1"/>
          </p:cNvPicPr>
          <p:nvPr/>
        </p:nvPicPr>
        <p:blipFill>
          <a:blip r:embed="rId5">
            <a:extLst/>
          </a:blip>
          <a:stretch>
            <a:fillRect/>
          </a:stretch>
        </p:blipFill>
        <p:spPr>
          <a:xfrm>
            <a:off x="639576" y="7737985"/>
            <a:ext cx="6353111" cy="4564148"/>
          </a:xfrm>
          <a:prstGeom prst="rect">
            <a:avLst/>
          </a:prstGeom>
          <a:ln w="12700">
            <a:miter lim="400000"/>
          </a:ln>
        </p:spPr>
      </p:pic>
      <p:pic>
        <p:nvPicPr>
          <p:cNvPr id="625" name="carbon (20).png" descr="carbon (20).png"/>
          <p:cNvPicPr>
            <a:picLocks noChangeAspect="1"/>
          </p:cNvPicPr>
          <p:nvPr/>
        </p:nvPicPr>
        <p:blipFill>
          <a:blip r:embed="rId6">
            <a:extLst/>
          </a:blip>
          <a:stretch>
            <a:fillRect/>
          </a:stretch>
        </p:blipFill>
        <p:spPr>
          <a:xfrm>
            <a:off x="10363653" y="1492864"/>
            <a:ext cx="12196264" cy="1588260"/>
          </a:xfrm>
          <a:prstGeom prst="rect">
            <a:avLst/>
          </a:prstGeom>
          <a:ln w="12700">
            <a:miter lim="400000"/>
          </a:ln>
        </p:spPr>
      </p:pic>
      <p:pic>
        <p:nvPicPr>
          <p:cNvPr id="626" name="carbon (23).png" descr="carbon (23).png"/>
          <p:cNvPicPr>
            <a:picLocks noChangeAspect="1"/>
          </p:cNvPicPr>
          <p:nvPr/>
        </p:nvPicPr>
        <p:blipFill>
          <a:blip r:embed="rId7">
            <a:extLst/>
          </a:blip>
          <a:stretch>
            <a:fillRect/>
          </a:stretch>
        </p:blipFill>
        <p:spPr>
          <a:xfrm>
            <a:off x="10739765" y="10586343"/>
            <a:ext cx="12196264" cy="2985545"/>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bg>
      <p:bgPr>
        <a:solidFill>
          <a:srgbClr val="163C4D"/>
        </a:solidFill>
      </p:bgPr>
    </p:bg>
    <p:spTree>
      <p:nvGrpSpPr>
        <p:cNvPr id="1" name=""/>
        <p:cNvGrpSpPr/>
        <p:nvPr/>
      </p:nvGrpSpPr>
      <p:grpSpPr>
        <a:xfrm>
          <a:off x="0" y="0"/>
          <a:ext cx="0" cy="0"/>
          <a:chOff x="0" y="0"/>
          <a:chExt cx="0" cy="0"/>
        </a:xfrm>
      </p:grpSpPr>
      <p:pic>
        <p:nvPicPr>
          <p:cNvPr id="630" name="Image" descr="Image"/>
          <p:cNvPicPr>
            <a:picLocks noChangeAspect="1"/>
          </p:cNvPicPr>
          <p:nvPr/>
        </p:nvPicPr>
        <p:blipFill>
          <a:blip r:embed="rId3">
            <a:extLst/>
          </a:blip>
          <a:stretch>
            <a:fillRect/>
          </a:stretch>
        </p:blipFill>
        <p:spPr>
          <a:xfrm>
            <a:off x="25723918" y="8247433"/>
            <a:ext cx="14063809" cy="3545252"/>
          </a:xfrm>
          <a:prstGeom prst="rect">
            <a:avLst/>
          </a:prstGeom>
          <a:ln w="12700">
            <a:miter lim="400000"/>
          </a:ln>
        </p:spPr>
      </p:pic>
      <p:sp>
        <p:nvSpPr>
          <p:cNvPr id="631" name="Google Shape;90;p19"/>
          <p:cNvSpPr txBox="1"/>
          <p:nvPr/>
        </p:nvSpPr>
        <p:spPr>
          <a:xfrm>
            <a:off x="509545" y="329402"/>
            <a:ext cx="17718335" cy="89356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gn="l" defTabSz="2438400">
              <a:defRPr sz="4800">
                <a:solidFill>
                  <a:srgbClr val="E8BC5B"/>
                </a:solidFill>
                <a:latin typeface="Helvetica"/>
                <a:ea typeface="Helvetica"/>
                <a:cs typeface="Helvetica"/>
                <a:sym typeface="Helvetica"/>
              </a:defRPr>
            </a:lvl1pPr>
          </a:lstStyle>
          <a:p>
            <a:pPr/>
            <a:r>
              <a:t>整体流程演示(以wasmtime运行时为例)</a:t>
            </a:r>
          </a:p>
        </p:txBody>
      </p:sp>
      <p:pic>
        <p:nvPicPr>
          <p:cNvPr id="632" name="carbon (20).png" descr="carbon (20).png"/>
          <p:cNvPicPr>
            <a:picLocks noChangeAspect="1"/>
          </p:cNvPicPr>
          <p:nvPr/>
        </p:nvPicPr>
        <p:blipFill>
          <a:blip r:embed="rId4">
            <a:extLst/>
          </a:blip>
          <a:stretch>
            <a:fillRect/>
          </a:stretch>
        </p:blipFill>
        <p:spPr>
          <a:xfrm>
            <a:off x="10854240" y="3107365"/>
            <a:ext cx="12196264" cy="1588260"/>
          </a:xfrm>
          <a:prstGeom prst="rect">
            <a:avLst/>
          </a:prstGeom>
          <a:ln w="12700">
            <a:miter lim="400000"/>
          </a:ln>
        </p:spPr>
      </p:pic>
      <p:pic>
        <p:nvPicPr>
          <p:cNvPr id="633" name="carbon (21).png" descr="carbon (21).png"/>
          <p:cNvPicPr>
            <a:picLocks noChangeAspect="1"/>
          </p:cNvPicPr>
          <p:nvPr/>
        </p:nvPicPr>
        <p:blipFill>
          <a:blip r:embed="rId5">
            <a:extLst/>
          </a:blip>
          <a:stretch>
            <a:fillRect/>
          </a:stretch>
        </p:blipFill>
        <p:spPr>
          <a:xfrm>
            <a:off x="475697" y="2680881"/>
            <a:ext cx="7019352" cy="4233547"/>
          </a:xfrm>
          <a:prstGeom prst="rect">
            <a:avLst/>
          </a:prstGeom>
          <a:ln w="12700">
            <a:miter lim="400000"/>
          </a:ln>
        </p:spPr>
      </p:pic>
      <p:pic>
        <p:nvPicPr>
          <p:cNvPr id="634" name="carbon (22).png" descr="carbon (22).png"/>
          <p:cNvPicPr>
            <a:picLocks noChangeAspect="1"/>
          </p:cNvPicPr>
          <p:nvPr/>
        </p:nvPicPr>
        <p:blipFill>
          <a:blip r:embed="rId6">
            <a:extLst/>
          </a:blip>
          <a:stretch>
            <a:fillRect/>
          </a:stretch>
        </p:blipFill>
        <p:spPr>
          <a:xfrm>
            <a:off x="475697" y="7962838"/>
            <a:ext cx="7019352" cy="5042783"/>
          </a:xfrm>
          <a:prstGeom prst="rect">
            <a:avLst/>
          </a:prstGeom>
          <a:ln w="12700">
            <a:miter lim="400000"/>
          </a:ln>
        </p:spPr>
      </p:pic>
      <p:pic>
        <p:nvPicPr>
          <p:cNvPr id="635" name="carbon (23).png" descr="carbon (23).png"/>
          <p:cNvPicPr>
            <a:picLocks noChangeAspect="1"/>
          </p:cNvPicPr>
          <p:nvPr/>
        </p:nvPicPr>
        <p:blipFill>
          <a:blip r:embed="rId7">
            <a:extLst/>
          </a:blip>
          <a:stretch>
            <a:fillRect/>
          </a:stretch>
        </p:blipFill>
        <p:spPr>
          <a:xfrm>
            <a:off x="10854240" y="9718714"/>
            <a:ext cx="12196264" cy="2985545"/>
          </a:xfrm>
          <a:prstGeom prst="rect">
            <a:avLst/>
          </a:prstGeom>
          <a:ln w="12700">
            <a:miter lim="400000"/>
          </a:ln>
        </p:spPr>
      </p:pic>
      <p:sp>
        <p:nvSpPr>
          <p:cNvPr id="636" name="Containerd 配置中增加wasmtime runtime"/>
          <p:cNvSpPr txBox="1"/>
          <p:nvPr/>
        </p:nvSpPr>
        <p:spPr>
          <a:xfrm>
            <a:off x="14703242" y="2666603"/>
            <a:ext cx="4656510" cy="355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2000">
                <a:solidFill>
                  <a:srgbClr val="E8BC5C"/>
                </a:solidFill>
                <a:latin typeface="Arial"/>
                <a:ea typeface="Arial"/>
                <a:cs typeface="Arial"/>
                <a:sym typeface="Arial"/>
              </a:defRPr>
            </a:lvl1pPr>
          </a:lstStyle>
          <a:p>
            <a:pPr/>
            <a:r>
              <a:t>Containerd 配置中增加wasmtime runtime</a:t>
            </a:r>
          </a:p>
        </p:txBody>
      </p:sp>
      <p:sp>
        <p:nvSpPr>
          <p:cNvPr id="637" name="为wasmtime创建runtimeClass"/>
          <p:cNvSpPr txBox="1"/>
          <p:nvPr/>
        </p:nvSpPr>
        <p:spPr>
          <a:xfrm>
            <a:off x="1877819" y="2167183"/>
            <a:ext cx="3399905" cy="355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2000">
                <a:solidFill>
                  <a:srgbClr val="E8BC5C"/>
                </a:solidFill>
                <a:latin typeface="Arial"/>
                <a:ea typeface="Arial"/>
                <a:cs typeface="Arial"/>
                <a:sym typeface="Arial"/>
              </a:defRPr>
            </a:lvl1pPr>
          </a:lstStyle>
          <a:p>
            <a:pPr/>
            <a:r>
              <a:t>为wasmtime创建runtimeClass</a:t>
            </a:r>
          </a:p>
        </p:txBody>
      </p:sp>
      <p:sp>
        <p:nvSpPr>
          <p:cNvPr id="638" name="测试用工作负载"/>
          <p:cNvSpPr txBox="1"/>
          <p:nvPr/>
        </p:nvSpPr>
        <p:spPr>
          <a:xfrm>
            <a:off x="2161930" y="7513928"/>
            <a:ext cx="1790701" cy="355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2000">
                <a:solidFill>
                  <a:srgbClr val="E8BC5C"/>
                </a:solidFill>
                <a:latin typeface="Arial"/>
                <a:ea typeface="Arial"/>
                <a:cs typeface="Arial"/>
                <a:sym typeface="Arial"/>
              </a:defRPr>
            </a:lvl1pPr>
          </a:lstStyle>
          <a:p>
            <a:pPr/>
            <a:r>
              <a:t>测试用工作负载</a:t>
            </a:r>
          </a:p>
        </p:txBody>
      </p:sp>
      <p:sp>
        <p:nvSpPr>
          <p:cNvPr id="639" name="输出结果"/>
          <p:cNvSpPr txBox="1"/>
          <p:nvPr/>
        </p:nvSpPr>
        <p:spPr>
          <a:xfrm>
            <a:off x="16050683" y="9242591"/>
            <a:ext cx="1028701" cy="355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2000">
                <a:solidFill>
                  <a:srgbClr val="E8BC5C"/>
                </a:solidFill>
                <a:latin typeface="Arial"/>
                <a:ea typeface="Arial"/>
                <a:cs typeface="Arial"/>
                <a:sym typeface="Arial"/>
              </a:defRPr>
            </a:lvl1pPr>
          </a:lstStyle>
          <a:p>
            <a:pPr/>
            <a:r>
              <a:t>输出结果</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163C4D"/>
        </a:solidFill>
      </p:bgPr>
    </p:bg>
    <p:spTree>
      <p:nvGrpSpPr>
        <p:cNvPr id="1" name=""/>
        <p:cNvGrpSpPr/>
        <p:nvPr/>
      </p:nvGrpSpPr>
      <p:grpSpPr>
        <a:xfrm>
          <a:off x="0" y="0"/>
          <a:ext cx="0" cy="0"/>
          <a:chOff x="0" y="0"/>
          <a:chExt cx="0" cy="0"/>
        </a:xfrm>
      </p:grpSpPr>
      <p:pic>
        <p:nvPicPr>
          <p:cNvPr id="643" name="Image" descr="Image"/>
          <p:cNvPicPr>
            <a:picLocks noChangeAspect="1"/>
          </p:cNvPicPr>
          <p:nvPr/>
        </p:nvPicPr>
        <p:blipFill>
          <a:blip r:embed="rId3">
            <a:extLst/>
          </a:blip>
          <a:stretch>
            <a:fillRect/>
          </a:stretch>
        </p:blipFill>
        <p:spPr>
          <a:xfrm>
            <a:off x="25723918" y="8247433"/>
            <a:ext cx="14063809" cy="3545252"/>
          </a:xfrm>
          <a:prstGeom prst="rect">
            <a:avLst/>
          </a:prstGeom>
          <a:ln w="12700">
            <a:miter lim="400000"/>
          </a:ln>
        </p:spPr>
      </p:pic>
      <p:sp>
        <p:nvSpPr>
          <p:cNvPr id="644" name="Google Shape;90;p19"/>
          <p:cNvSpPr txBox="1"/>
          <p:nvPr/>
        </p:nvSpPr>
        <p:spPr>
          <a:xfrm>
            <a:off x="509545" y="329402"/>
            <a:ext cx="17718335" cy="89356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gn="l" defTabSz="2438400">
              <a:defRPr sz="4800">
                <a:solidFill>
                  <a:srgbClr val="E8BC5B"/>
                </a:solidFill>
                <a:latin typeface="Helvetica"/>
                <a:ea typeface="Helvetica"/>
                <a:cs typeface="Helvetica"/>
                <a:sym typeface="Helvetica"/>
              </a:defRPr>
            </a:lvl1pPr>
          </a:lstStyle>
          <a:p>
            <a:pPr/>
            <a:r>
              <a:t>定义新的kubelet以支持WASM Workload</a:t>
            </a:r>
          </a:p>
        </p:txBody>
      </p:sp>
      <p:sp>
        <p:nvSpPr>
          <p:cNvPr id="645" name="Google Shape;90;p19"/>
          <p:cNvSpPr txBox="1"/>
          <p:nvPr/>
        </p:nvSpPr>
        <p:spPr>
          <a:xfrm>
            <a:off x="5048127" y="3037394"/>
            <a:ext cx="13272087" cy="130446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2438400">
              <a:defRPr sz="5200">
                <a:solidFill>
                  <a:srgbClr val="E8BC5B"/>
                </a:solidFill>
                <a:latin typeface="Helvetica"/>
                <a:ea typeface="Helvetica"/>
                <a:cs typeface="Helvetica"/>
                <a:sym typeface="Helvetica"/>
              </a:defRPr>
            </a:lvl1pPr>
          </a:lstStyle>
          <a:p>
            <a:pPr/>
            <a:r>
              <a:t>krustlet</a:t>
            </a:r>
          </a:p>
        </p:txBody>
      </p:sp>
      <p:pic>
        <p:nvPicPr>
          <p:cNvPr id="646" name="carbon (24).png" descr="carbon (24).png"/>
          <p:cNvPicPr>
            <a:picLocks noChangeAspect="1"/>
          </p:cNvPicPr>
          <p:nvPr/>
        </p:nvPicPr>
        <p:blipFill>
          <a:blip r:embed="rId4">
            <a:extLst/>
          </a:blip>
          <a:stretch>
            <a:fillRect/>
          </a:stretch>
        </p:blipFill>
        <p:spPr>
          <a:xfrm>
            <a:off x="1568537" y="4650720"/>
            <a:ext cx="21246926" cy="2002506"/>
          </a:xfrm>
          <a:prstGeom prst="rect">
            <a:avLst/>
          </a:prstGeom>
          <a:ln w="12700">
            <a:miter lim="400000"/>
          </a:ln>
        </p:spPr>
      </p:pic>
      <p:pic>
        <p:nvPicPr>
          <p:cNvPr id="647" name="carbon (25).png" descr="carbon (25).png"/>
          <p:cNvPicPr>
            <a:picLocks noChangeAspect="1"/>
          </p:cNvPicPr>
          <p:nvPr/>
        </p:nvPicPr>
        <p:blipFill>
          <a:blip r:embed="rId5">
            <a:extLst/>
          </a:blip>
          <a:stretch>
            <a:fillRect/>
          </a:stretch>
        </p:blipFill>
        <p:spPr>
          <a:xfrm>
            <a:off x="6275427" y="7401390"/>
            <a:ext cx="11342490" cy="5687043"/>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651" name="Double-click to edit"/>
          <p:cNvSpPr txBox="1"/>
          <p:nvPr>
            <p:ph type="title"/>
          </p:nvPr>
        </p:nvSpPr>
        <p:spPr>
          <a:prstGeom prst="rect">
            <a:avLst/>
          </a:prstGeom>
        </p:spPr>
        <p:txBody>
          <a:bodyPr/>
          <a:lstStyle/>
          <a:p>
            <a:pPr/>
          </a:p>
        </p:txBody>
      </p:sp>
      <p:sp>
        <p:nvSpPr>
          <p:cNvPr id="652" name="Double-click to edit"/>
          <p:cNvSpPr txBox="1"/>
          <p:nvPr>
            <p:ph type="body" idx="1"/>
          </p:nvPr>
        </p:nvSpPr>
        <p:spPr>
          <a:prstGeom prst="rect">
            <a:avLst/>
          </a:prstGeom>
        </p:spPr>
        <p:txBody>
          <a:bodyPr/>
          <a:lstStyle/>
          <a:p>
            <a:pPr/>
          </a:p>
        </p:txBody>
      </p:sp>
      <p:pic>
        <p:nvPicPr>
          <p:cNvPr id="653" name="Image" descr="Image"/>
          <p:cNvPicPr>
            <a:picLocks noChangeAspect="1"/>
          </p:cNvPicPr>
          <p:nvPr/>
        </p:nvPicPr>
        <p:blipFill>
          <a:blip r:embed="rId2">
            <a:extLst/>
          </a:blip>
          <a:stretch>
            <a:fillRect/>
          </a:stretch>
        </p:blipFill>
        <p:spPr>
          <a:xfrm>
            <a:off x="489463" y="877731"/>
            <a:ext cx="24082410" cy="13716001"/>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655" name="Double-click to edit"/>
          <p:cNvSpPr txBox="1"/>
          <p:nvPr>
            <p:ph type="title"/>
          </p:nvPr>
        </p:nvSpPr>
        <p:spPr>
          <a:prstGeom prst="rect">
            <a:avLst/>
          </a:prstGeom>
        </p:spPr>
        <p:txBody>
          <a:bodyPr/>
          <a:lstStyle/>
          <a:p>
            <a:pPr/>
          </a:p>
        </p:txBody>
      </p:sp>
      <p:sp>
        <p:nvSpPr>
          <p:cNvPr id="656" name="Double-click to edit"/>
          <p:cNvSpPr txBox="1"/>
          <p:nvPr>
            <p:ph type="body" idx="1"/>
          </p:nvPr>
        </p:nvSpPr>
        <p:spPr>
          <a:prstGeom prst="rect">
            <a:avLst/>
          </a:prstGeom>
        </p:spPr>
        <p:txBody>
          <a:bodyPr/>
          <a:lstStyle/>
          <a:p>
            <a:pPr/>
          </a:p>
        </p:txBody>
      </p:sp>
      <p:pic>
        <p:nvPicPr>
          <p:cNvPr id="657" name="Image" descr="Image"/>
          <p:cNvPicPr>
            <a:picLocks noChangeAspect="1"/>
          </p:cNvPicPr>
          <p:nvPr/>
        </p:nvPicPr>
        <p:blipFill>
          <a:blip r:embed="rId2">
            <a:extLst/>
          </a:blip>
          <a:stretch>
            <a:fillRect/>
          </a:stretch>
        </p:blipFill>
        <p:spPr>
          <a:xfrm>
            <a:off x="-1" y="1041277"/>
            <a:ext cx="24384001" cy="10997515"/>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659" name="Double-click to edit"/>
          <p:cNvSpPr txBox="1"/>
          <p:nvPr>
            <p:ph type="title"/>
          </p:nvPr>
        </p:nvSpPr>
        <p:spPr>
          <a:prstGeom prst="rect">
            <a:avLst/>
          </a:prstGeom>
        </p:spPr>
        <p:txBody>
          <a:bodyPr/>
          <a:lstStyle/>
          <a:p>
            <a:pPr/>
          </a:p>
        </p:txBody>
      </p:sp>
      <p:sp>
        <p:nvSpPr>
          <p:cNvPr id="660" name="Double-click to edit"/>
          <p:cNvSpPr txBox="1"/>
          <p:nvPr>
            <p:ph type="body" idx="1"/>
          </p:nvPr>
        </p:nvSpPr>
        <p:spPr>
          <a:prstGeom prst="rect">
            <a:avLst/>
          </a:prstGeom>
        </p:spPr>
        <p:txBody>
          <a:bodyPr/>
          <a:lstStyle/>
          <a:p>
            <a:pPr/>
          </a:p>
        </p:txBody>
      </p:sp>
      <p:pic>
        <p:nvPicPr>
          <p:cNvPr id="661" name="Image" descr="Image"/>
          <p:cNvPicPr>
            <a:picLocks noChangeAspect="1"/>
          </p:cNvPicPr>
          <p:nvPr/>
        </p:nvPicPr>
        <p:blipFill>
          <a:blip r:embed="rId2">
            <a:extLst/>
          </a:blip>
          <a:stretch>
            <a:fillRect/>
          </a:stretch>
        </p:blipFill>
        <p:spPr>
          <a:xfrm>
            <a:off x="2416443" y="-1"/>
            <a:ext cx="19551115" cy="13716001"/>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663" name="Double-click to edit"/>
          <p:cNvSpPr txBox="1"/>
          <p:nvPr>
            <p:ph type="title"/>
          </p:nvPr>
        </p:nvSpPr>
        <p:spPr>
          <a:prstGeom prst="rect">
            <a:avLst/>
          </a:prstGeom>
        </p:spPr>
        <p:txBody>
          <a:bodyPr/>
          <a:lstStyle/>
          <a:p>
            <a:pPr/>
          </a:p>
        </p:txBody>
      </p:sp>
      <p:sp>
        <p:nvSpPr>
          <p:cNvPr id="664" name="Double-click to edit"/>
          <p:cNvSpPr txBox="1"/>
          <p:nvPr>
            <p:ph type="body" idx="1"/>
          </p:nvPr>
        </p:nvSpPr>
        <p:spPr>
          <a:prstGeom prst="rect">
            <a:avLst/>
          </a:prstGeom>
        </p:spPr>
        <p:txBody>
          <a:bodyPr/>
          <a:lstStyle/>
          <a:p>
            <a:pPr/>
          </a:p>
        </p:txBody>
      </p:sp>
      <p:pic>
        <p:nvPicPr>
          <p:cNvPr id="665" name="Image" descr="Image"/>
          <p:cNvPicPr>
            <a:picLocks noChangeAspect="1"/>
          </p:cNvPicPr>
          <p:nvPr/>
        </p:nvPicPr>
        <p:blipFill>
          <a:blip r:embed="rId2">
            <a:extLst/>
          </a:blip>
          <a:stretch>
            <a:fillRect/>
          </a:stretch>
        </p:blipFill>
        <p:spPr>
          <a:xfrm>
            <a:off x="1827743" y="-1"/>
            <a:ext cx="20728514" cy="13716001"/>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667" name="Double-click to edit"/>
          <p:cNvSpPr txBox="1"/>
          <p:nvPr>
            <p:ph type="title"/>
          </p:nvPr>
        </p:nvSpPr>
        <p:spPr>
          <a:prstGeom prst="rect">
            <a:avLst/>
          </a:prstGeom>
        </p:spPr>
        <p:txBody>
          <a:bodyPr/>
          <a:lstStyle/>
          <a:p>
            <a:pPr/>
          </a:p>
        </p:txBody>
      </p:sp>
      <p:sp>
        <p:nvSpPr>
          <p:cNvPr id="668" name="Double-click to edit"/>
          <p:cNvSpPr txBox="1"/>
          <p:nvPr>
            <p:ph type="body" idx="1"/>
          </p:nvPr>
        </p:nvSpPr>
        <p:spPr>
          <a:prstGeom prst="rect">
            <a:avLst/>
          </a:prstGeom>
        </p:spPr>
        <p:txBody>
          <a:bodyPr/>
          <a:lstStyle/>
          <a:p>
            <a:pPr/>
          </a:p>
        </p:txBody>
      </p:sp>
      <p:pic>
        <p:nvPicPr>
          <p:cNvPr id="669" name="Image" descr="Image"/>
          <p:cNvPicPr>
            <a:picLocks noChangeAspect="1"/>
          </p:cNvPicPr>
          <p:nvPr/>
        </p:nvPicPr>
        <p:blipFill>
          <a:blip r:embed="rId2">
            <a:extLst/>
          </a:blip>
          <a:stretch>
            <a:fillRect/>
          </a:stretch>
        </p:blipFill>
        <p:spPr>
          <a:xfrm>
            <a:off x="1617653" y="-1"/>
            <a:ext cx="21148694" cy="13716001"/>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163C4D"/>
        </a:solidFill>
      </p:bgPr>
    </p:bg>
    <p:spTree>
      <p:nvGrpSpPr>
        <p:cNvPr id="1" name=""/>
        <p:cNvGrpSpPr/>
        <p:nvPr/>
      </p:nvGrpSpPr>
      <p:grpSpPr>
        <a:xfrm>
          <a:off x="0" y="0"/>
          <a:ext cx="0" cy="0"/>
          <a:chOff x="0" y="0"/>
          <a:chExt cx="0" cy="0"/>
        </a:xfrm>
      </p:grpSpPr>
      <p:sp>
        <p:nvSpPr>
          <p:cNvPr id="180" name="Google Shape;90;p19"/>
          <p:cNvSpPr txBox="1"/>
          <p:nvPr>
            <p:ph type="title"/>
          </p:nvPr>
        </p:nvSpPr>
        <p:spPr>
          <a:xfrm>
            <a:off x="509545" y="329402"/>
            <a:ext cx="17718335" cy="893564"/>
          </a:xfrm>
          <a:prstGeom prst="rect">
            <a:avLst/>
          </a:prstGeom>
        </p:spPr>
        <p:txBody>
          <a:bodyPr/>
          <a:lstStyle>
            <a:lvl1pPr>
              <a:defRPr sz="4800">
                <a:solidFill>
                  <a:srgbClr val="E8BC5B"/>
                </a:solidFill>
              </a:defRPr>
            </a:lvl1pPr>
          </a:lstStyle>
          <a:p>
            <a:pPr/>
            <a:r>
              <a:t>WebAssembly(WASM)</a:t>
            </a:r>
          </a:p>
        </p:txBody>
      </p:sp>
      <p:pic>
        <p:nvPicPr>
          <p:cNvPr id="181" name="Image" descr="Image"/>
          <p:cNvPicPr>
            <a:picLocks noChangeAspect="1"/>
          </p:cNvPicPr>
          <p:nvPr/>
        </p:nvPicPr>
        <p:blipFill>
          <a:blip r:embed="rId3">
            <a:extLst/>
          </a:blip>
          <a:stretch>
            <a:fillRect/>
          </a:stretch>
        </p:blipFill>
        <p:spPr>
          <a:xfrm>
            <a:off x="25723918" y="8247433"/>
            <a:ext cx="14063809" cy="3545252"/>
          </a:xfrm>
          <a:prstGeom prst="rect">
            <a:avLst/>
          </a:prstGeom>
          <a:ln w="12700">
            <a:miter lim="400000"/>
          </a:ln>
        </p:spPr>
      </p:pic>
      <p:pic>
        <p:nvPicPr>
          <p:cNvPr id="182" name="Image" descr="Image"/>
          <p:cNvPicPr>
            <a:picLocks noChangeAspect="1"/>
          </p:cNvPicPr>
          <p:nvPr/>
        </p:nvPicPr>
        <p:blipFill>
          <a:blip r:embed="rId4">
            <a:extLst/>
          </a:blip>
          <a:stretch>
            <a:fillRect/>
          </a:stretch>
        </p:blipFill>
        <p:spPr>
          <a:xfrm>
            <a:off x="1389996" y="2625192"/>
            <a:ext cx="12836708" cy="2404080"/>
          </a:xfrm>
          <a:prstGeom prst="rect">
            <a:avLst/>
          </a:prstGeom>
          <a:ln w="12700">
            <a:miter lim="400000"/>
          </a:ln>
        </p:spPr>
      </p:pic>
      <p:pic>
        <p:nvPicPr>
          <p:cNvPr id="183" name="Image" descr="Image"/>
          <p:cNvPicPr>
            <a:picLocks noChangeAspect="1"/>
          </p:cNvPicPr>
          <p:nvPr/>
        </p:nvPicPr>
        <p:blipFill>
          <a:blip r:embed="rId5">
            <a:extLst/>
          </a:blip>
          <a:stretch>
            <a:fillRect/>
          </a:stretch>
        </p:blipFill>
        <p:spPr>
          <a:xfrm>
            <a:off x="6214104" y="7448507"/>
            <a:ext cx="12836364" cy="2733485"/>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671" name="Double-click to edit"/>
          <p:cNvSpPr txBox="1"/>
          <p:nvPr>
            <p:ph type="title"/>
          </p:nvPr>
        </p:nvSpPr>
        <p:spPr>
          <a:prstGeom prst="rect">
            <a:avLst/>
          </a:prstGeom>
        </p:spPr>
        <p:txBody>
          <a:bodyPr/>
          <a:lstStyle/>
          <a:p>
            <a:pPr/>
          </a:p>
        </p:txBody>
      </p:sp>
      <p:sp>
        <p:nvSpPr>
          <p:cNvPr id="672" name="Double-click to edit"/>
          <p:cNvSpPr txBox="1"/>
          <p:nvPr>
            <p:ph type="body" idx="1"/>
          </p:nvPr>
        </p:nvSpPr>
        <p:spPr>
          <a:prstGeom prst="rect">
            <a:avLst/>
          </a:prstGeom>
        </p:spPr>
        <p:txBody>
          <a:bodyPr/>
          <a:lstStyle/>
          <a:p>
            <a:pPr/>
          </a:p>
        </p:txBody>
      </p:sp>
      <p:pic>
        <p:nvPicPr>
          <p:cNvPr id="673" name="Image" descr="Image"/>
          <p:cNvPicPr>
            <a:picLocks noChangeAspect="1"/>
          </p:cNvPicPr>
          <p:nvPr/>
        </p:nvPicPr>
        <p:blipFill>
          <a:blip r:embed="rId2">
            <a:extLst/>
          </a:blip>
          <a:stretch>
            <a:fillRect/>
          </a:stretch>
        </p:blipFill>
        <p:spPr>
          <a:xfrm>
            <a:off x="835151" y="-1"/>
            <a:ext cx="22713697" cy="13716001"/>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675" name="Double-click to edit"/>
          <p:cNvSpPr txBox="1"/>
          <p:nvPr>
            <p:ph type="title"/>
          </p:nvPr>
        </p:nvSpPr>
        <p:spPr>
          <a:prstGeom prst="rect">
            <a:avLst/>
          </a:prstGeom>
        </p:spPr>
        <p:txBody>
          <a:bodyPr/>
          <a:lstStyle/>
          <a:p>
            <a:pPr/>
          </a:p>
        </p:txBody>
      </p:sp>
      <p:sp>
        <p:nvSpPr>
          <p:cNvPr id="676" name="Double-click to edit"/>
          <p:cNvSpPr txBox="1"/>
          <p:nvPr>
            <p:ph type="body" idx="1"/>
          </p:nvPr>
        </p:nvSpPr>
        <p:spPr>
          <a:prstGeom prst="rect">
            <a:avLst/>
          </a:prstGeom>
        </p:spPr>
        <p:txBody>
          <a:bodyPr/>
          <a:lstStyle/>
          <a:p>
            <a:pPr/>
          </a:p>
        </p:txBody>
      </p:sp>
      <p:pic>
        <p:nvPicPr>
          <p:cNvPr id="677" name="Image" descr="Image"/>
          <p:cNvPicPr>
            <a:picLocks noChangeAspect="1"/>
          </p:cNvPicPr>
          <p:nvPr/>
        </p:nvPicPr>
        <p:blipFill>
          <a:blip r:embed="rId2">
            <a:extLst/>
          </a:blip>
          <a:stretch>
            <a:fillRect/>
          </a:stretch>
        </p:blipFill>
        <p:spPr>
          <a:xfrm>
            <a:off x="898071" y="-1"/>
            <a:ext cx="22587859" cy="13716001"/>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bg>
      <p:bgPr>
        <a:solidFill>
          <a:srgbClr val="163C4D"/>
        </a:solidFill>
      </p:bgPr>
    </p:bg>
    <p:spTree>
      <p:nvGrpSpPr>
        <p:cNvPr id="1" name=""/>
        <p:cNvGrpSpPr/>
        <p:nvPr/>
      </p:nvGrpSpPr>
      <p:grpSpPr>
        <a:xfrm>
          <a:off x="0" y="0"/>
          <a:ext cx="0" cy="0"/>
          <a:chOff x="0" y="0"/>
          <a:chExt cx="0" cy="0"/>
        </a:xfrm>
      </p:grpSpPr>
      <p:sp>
        <p:nvSpPr>
          <p:cNvPr id="679" name="Google Shape;90;p19"/>
          <p:cNvSpPr txBox="1"/>
          <p:nvPr>
            <p:ph type="title"/>
          </p:nvPr>
        </p:nvSpPr>
        <p:spPr>
          <a:xfrm>
            <a:off x="509545" y="329402"/>
            <a:ext cx="17718335" cy="893564"/>
          </a:xfrm>
          <a:prstGeom prst="rect">
            <a:avLst/>
          </a:prstGeom>
        </p:spPr>
        <p:txBody>
          <a:bodyPr/>
          <a:lstStyle>
            <a:lvl1pPr>
              <a:defRPr sz="4800">
                <a:solidFill>
                  <a:srgbClr val="E8BC5B"/>
                </a:solidFill>
              </a:defRPr>
            </a:lvl1pPr>
          </a:lstStyle>
          <a:p>
            <a:pPr/>
            <a:r>
              <a:t>WASM包的分发（OCI）</a:t>
            </a:r>
          </a:p>
        </p:txBody>
      </p:sp>
      <p:pic>
        <p:nvPicPr>
          <p:cNvPr id="680" name="Image" descr="Image"/>
          <p:cNvPicPr>
            <a:picLocks noChangeAspect="1"/>
          </p:cNvPicPr>
          <p:nvPr/>
        </p:nvPicPr>
        <p:blipFill>
          <a:blip r:embed="rId3">
            <a:extLst/>
          </a:blip>
          <a:stretch>
            <a:fillRect/>
          </a:stretch>
        </p:blipFill>
        <p:spPr>
          <a:xfrm>
            <a:off x="25723918" y="8247433"/>
            <a:ext cx="14063809" cy="3545252"/>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bg>
      <p:bgPr>
        <a:solidFill>
          <a:srgbClr val="163C4D"/>
        </a:solidFill>
      </p:bgPr>
    </p:bg>
    <p:spTree>
      <p:nvGrpSpPr>
        <p:cNvPr id="1" name=""/>
        <p:cNvGrpSpPr/>
        <p:nvPr/>
      </p:nvGrpSpPr>
      <p:grpSpPr>
        <a:xfrm>
          <a:off x="0" y="0"/>
          <a:ext cx="0" cy="0"/>
          <a:chOff x="0" y="0"/>
          <a:chExt cx="0" cy="0"/>
        </a:xfrm>
      </p:grpSpPr>
      <p:sp>
        <p:nvSpPr>
          <p:cNvPr id="684" name="Google Shape;90;p19"/>
          <p:cNvSpPr txBox="1"/>
          <p:nvPr>
            <p:ph type="title"/>
          </p:nvPr>
        </p:nvSpPr>
        <p:spPr>
          <a:xfrm>
            <a:off x="509545" y="329402"/>
            <a:ext cx="17718335" cy="893564"/>
          </a:xfrm>
          <a:prstGeom prst="rect">
            <a:avLst/>
          </a:prstGeom>
        </p:spPr>
        <p:txBody>
          <a:bodyPr/>
          <a:lstStyle>
            <a:lvl1pPr>
              <a:defRPr sz="4800">
                <a:solidFill>
                  <a:srgbClr val="E8BC5B"/>
                </a:solidFill>
              </a:defRPr>
            </a:lvl1pPr>
          </a:lstStyle>
          <a:p>
            <a:pPr/>
            <a:r>
              <a:t>WASMEdge</a:t>
            </a:r>
          </a:p>
        </p:txBody>
      </p:sp>
      <p:pic>
        <p:nvPicPr>
          <p:cNvPr id="685" name="Image" descr="Image"/>
          <p:cNvPicPr>
            <a:picLocks noChangeAspect="1"/>
          </p:cNvPicPr>
          <p:nvPr/>
        </p:nvPicPr>
        <p:blipFill>
          <a:blip r:embed="rId2">
            <a:extLst/>
          </a:blip>
          <a:stretch>
            <a:fillRect/>
          </a:stretch>
        </p:blipFill>
        <p:spPr>
          <a:xfrm>
            <a:off x="25723918" y="8247433"/>
            <a:ext cx="14063809" cy="3545252"/>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687" name="Google Shape;132;p22"/>
          <p:cNvSpPr txBox="1"/>
          <p:nvPr>
            <p:ph type="title"/>
          </p:nvPr>
        </p:nvSpPr>
        <p:spPr>
          <a:xfrm>
            <a:off x="983999" y="975197"/>
            <a:ext cx="7349601" cy="1527206"/>
          </a:xfrm>
          <a:prstGeom prst="rect">
            <a:avLst/>
          </a:prstGeom>
        </p:spPr>
        <p:txBody>
          <a:bodyPr/>
          <a:lstStyle/>
          <a:p>
            <a:pPr/>
            <a:r>
              <a:t>颜色</a:t>
            </a:r>
          </a:p>
        </p:txBody>
      </p:sp>
      <p:sp>
        <p:nvSpPr>
          <p:cNvPr id="688" name="Google Shape;133;p22"/>
          <p:cNvSpPr/>
          <p:nvPr/>
        </p:nvSpPr>
        <p:spPr>
          <a:xfrm>
            <a:off x="9520720" y="1027394"/>
            <a:ext cx="4146404" cy="2908804"/>
          </a:xfrm>
          <a:prstGeom prst="rect">
            <a:avLst/>
          </a:prstGeom>
          <a:solidFill>
            <a:srgbClr val="FFFFFF"/>
          </a:solidFill>
          <a:ln w="25400">
            <a:solidFill>
              <a:srgbClr val="D9D9D9"/>
            </a:solidFill>
          </a:ln>
        </p:spPr>
        <p:txBody>
          <a:bodyPr lIns="0" tIns="0" rIns="0" bIns="0" anchor="ctr"/>
          <a:lstStyle/>
          <a:p>
            <a:pPr algn="l" defTabSz="2438400">
              <a:defRPr sz="3600">
                <a:solidFill>
                  <a:srgbClr val="000000"/>
                </a:solidFill>
                <a:latin typeface="Arial"/>
                <a:ea typeface="Arial"/>
                <a:cs typeface="Arial"/>
                <a:sym typeface="Arial"/>
              </a:defRPr>
            </a:pPr>
          </a:p>
        </p:txBody>
      </p:sp>
      <p:sp>
        <p:nvSpPr>
          <p:cNvPr id="689" name="Google Shape;134;p22"/>
          <p:cNvSpPr/>
          <p:nvPr/>
        </p:nvSpPr>
        <p:spPr>
          <a:xfrm>
            <a:off x="14250328" y="1027394"/>
            <a:ext cx="4146404" cy="2908804"/>
          </a:xfrm>
          <a:prstGeom prst="rect">
            <a:avLst/>
          </a:prstGeom>
          <a:solidFill>
            <a:srgbClr val="EDF1F3"/>
          </a:solidFill>
          <a:ln w="12700">
            <a:miter lim="400000"/>
          </a:ln>
        </p:spPr>
        <p:txBody>
          <a:bodyPr lIns="0" tIns="0" rIns="0" bIns="0" anchor="ctr"/>
          <a:lstStyle/>
          <a:p>
            <a:pPr algn="l" defTabSz="2438400">
              <a:defRPr sz="3600">
                <a:solidFill>
                  <a:srgbClr val="000000"/>
                </a:solidFill>
                <a:latin typeface="Arial"/>
                <a:ea typeface="Arial"/>
                <a:cs typeface="Arial"/>
                <a:sym typeface="Arial"/>
              </a:defRPr>
            </a:pPr>
          </a:p>
        </p:txBody>
      </p:sp>
      <p:sp>
        <p:nvSpPr>
          <p:cNvPr id="690" name="Google Shape;135;p22"/>
          <p:cNvSpPr/>
          <p:nvPr/>
        </p:nvSpPr>
        <p:spPr>
          <a:xfrm>
            <a:off x="18979932" y="1027394"/>
            <a:ext cx="4146404" cy="2908804"/>
          </a:xfrm>
          <a:prstGeom prst="rect">
            <a:avLst/>
          </a:prstGeom>
          <a:solidFill>
            <a:srgbClr val="000000"/>
          </a:solidFill>
          <a:ln w="12700">
            <a:miter lim="400000"/>
          </a:ln>
        </p:spPr>
        <p:txBody>
          <a:bodyPr lIns="0" tIns="0" rIns="0" bIns="0" anchor="ctr"/>
          <a:lstStyle/>
          <a:p>
            <a:pPr algn="l" defTabSz="2438400">
              <a:defRPr sz="3600">
                <a:solidFill>
                  <a:srgbClr val="000000"/>
                </a:solidFill>
                <a:latin typeface="Arial"/>
                <a:ea typeface="Arial"/>
                <a:cs typeface="Arial"/>
                <a:sym typeface="Arial"/>
              </a:defRPr>
            </a:pPr>
          </a:p>
        </p:txBody>
      </p:sp>
      <p:sp>
        <p:nvSpPr>
          <p:cNvPr id="691" name="Google Shape;136;p22"/>
          <p:cNvSpPr/>
          <p:nvPr/>
        </p:nvSpPr>
        <p:spPr>
          <a:xfrm>
            <a:off x="9520720" y="5137064"/>
            <a:ext cx="4146404" cy="2908804"/>
          </a:xfrm>
          <a:prstGeom prst="rect">
            <a:avLst/>
          </a:prstGeom>
          <a:solidFill>
            <a:srgbClr val="003D4F"/>
          </a:solidFill>
          <a:ln w="12700">
            <a:miter lim="400000"/>
          </a:ln>
        </p:spPr>
        <p:txBody>
          <a:bodyPr lIns="0" tIns="0" rIns="0" bIns="0" anchor="ctr"/>
          <a:lstStyle/>
          <a:p>
            <a:pPr algn="l" defTabSz="2438400">
              <a:defRPr sz="3600">
                <a:solidFill>
                  <a:srgbClr val="000000"/>
                </a:solidFill>
                <a:latin typeface="Arial"/>
                <a:ea typeface="Arial"/>
                <a:cs typeface="Arial"/>
                <a:sym typeface="Arial"/>
              </a:defRPr>
            </a:pPr>
          </a:p>
        </p:txBody>
      </p:sp>
      <p:sp>
        <p:nvSpPr>
          <p:cNvPr id="692" name="Google Shape;137;p22"/>
          <p:cNvSpPr/>
          <p:nvPr/>
        </p:nvSpPr>
        <p:spPr>
          <a:xfrm>
            <a:off x="14250328" y="5137064"/>
            <a:ext cx="4146404" cy="2908804"/>
          </a:xfrm>
          <a:prstGeom prst="rect">
            <a:avLst/>
          </a:prstGeom>
          <a:solidFill>
            <a:srgbClr val="F2617A"/>
          </a:solidFill>
          <a:ln w="12700">
            <a:miter lim="400000"/>
          </a:ln>
        </p:spPr>
        <p:txBody>
          <a:bodyPr lIns="0" tIns="0" rIns="0" bIns="0" anchor="ctr"/>
          <a:lstStyle/>
          <a:p>
            <a:pPr algn="l" defTabSz="2438400">
              <a:defRPr sz="3600">
                <a:solidFill>
                  <a:srgbClr val="000000"/>
                </a:solidFill>
                <a:latin typeface="Arial"/>
                <a:ea typeface="Arial"/>
                <a:cs typeface="Arial"/>
                <a:sym typeface="Arial"/>
              </a:defRPr>
            </a:pPr>
          </a:p>
        </p:txBody>
      </p:sp>
      <p:sp>
        <p:nvSpPr>
          <p:cNvPr id="693" name="Google Shape;138;p22"/>
          <p:cNvSpPr/>
          <p:nvPr/>
        </p:nvSpPr>
        <p:spPr>
          <a:xfrm>
            <a:off x="18979932" y="5137064"/>
            <a:ext cx="4146404" cy="2908804"/>
          </a:xfrm>
          <a:prstGeom prst="rect">
            <a:avLst/>
          </a:prstGeom>
          <a:solidFill>
            <a:srgbClr val="CC850A"/>
          </a:solidFill>
          <a:ln w="12700">
            <a:miter lim="400000"/>
          </a:ln>
        </p:spPr>
        <p:txBody>
          <a:bodyPr lIns="0" tIns="0" rIns="0" bIns="0" anchor="ctr"/>
          <a:lstStyle/>
          <a:p>
            <a:pPr algn="l" defTabSz="2438400">
              <a:defRPr sz="3600">
                <a:solidFill>
                  <a:srgbClr val="000000"/>
                </a:solidFill>
                <a:latin typeface="Arial"/>
                <a:ea typeface="Arial"/>
                <a:cs typeface="Arial"/>
                <a:sym typeface="Arial"/>
              </a:defRPr>
            </a:pPr>
          </a:p>
        </p:txBody>
      </p:sp>
      <p:sp>
        <p:nvSpPr>
          <p:cNvPr id="694" name="Google Shape;139;p22"/>
          <p:cNvSpPr/>
          <p:nvPr/>
        </p:nvSpPr>
        <p:spPr>
          <a:xfrm>
            <a:off x="9520720" y="9246730"/>
            <a:ext cx="4146404" cy="2908801"/>
          </a:xfrm>
          <a:prstGeom prst="rect">
            <a:avLst/>
          </a:prstGeom>
          <a:solidFill>
            <a:srgbClr val="6B9E78"/>
          </a:solidFill>
          <a:ln w="12700">
            <a:miter lim="400000"/>
          </a:ln>
        </p:spPr>
        <p:txBody>
          <a:bodyPr lIns="0" tIns="0" rIns="0" bIns="0" anchor="ctr"/>
          <a:lstStyle/>
          <a:p>
            <a:pPr algn="l" defTabSz="2438400">
              <a:defRPr sz="3600">
                <a:solidFill>
                  <a:srgbClr val="000000"/>
                </a:solidFill>
                <a:latin typeface="Arial"/>
                <a:ea typeface="Arial"/>
                <a:cs typeface="Arial"/>
                <a:sym typeface="Arial"/>
              </a:defRPr>
            </a:pPr>
          </a:p>
        </p:txBody>
      </p:sp>
      <p:sp>
        <p:nvSpPr>
          <p:cNvPr id="695" name="Google Shape;140;p22"/>
          <p:cNvSpPr/>
          <p:nvPr/>
        </p:nvSpPr>
        <p:spPr>
          <a:xfrm>
            <a:off x="14250328" y="9246730"/>
            <a:ext cx="4146404" cy="2908801"/>
          </a:xfrm>
          <a:prstGeom prst="rect">
            <a:avLst/>
          </a:prstGeom>
          <a:solidFill>
            <a:srgbClr val="47A1AD"/>
          </a:solidFill>
          <a:ln w="12700">
            <a:miter lim="400000"/>
          </a:ln>
        </p:spPr>
        <p:txBody>
          <a:bodyPr lIns="0" tIns="0" rIns="0" bIns="0" anchor="ctr"/>
          <a:lstStyle/>
          <a:p>
            <a:pPr algn="l" defTabSz="2438400">
              <a:defRPr sz="3600">
                <a:solidFill>
                  <a:srgbClr val="000000"/>
                </a:solidFill>
                <a:latin typeface="Arial"/>
                <a:ea typeface="Arial"/>
                <a:cs typeface="Arial"/>
                <a:sym typeface="Arial"/>
              </a:defRPr>
            </a:pPr>
          </a:p>
        </p:txBody>
      </p:sp>
      <p:sp>
        <p:nvSpPr>
          <p:cNvPr id="696" name="Google Shape;141;p22"/>
          <p:cNvSpPr/>
          <p:nvPr/>
        </p:nvSpPr>
        <p:spPr>
          <a:xfrm>
            <a:off x="18979932" y="9246730"/>
            <a:ext cx="4146404" cy="2908801"/>
          </a:xfrm>
          <a:prstGeom prst="rect">
            <a:avLst/>
          </a:prstGeom>
          <a:solidFill>
            <a:srgbClr val="634F7D"/>
          </a:solidFill>
          <a:ln w="12700">
            <a:miter lim="400000"/>
          </a:ln>
        </p:spPr>
        <p:txBody>
          <a:bodyPr lIns="0" tIns="0" rIns="0" bIns="0" anchor="ctr"/>
          <a:lstStyle/>
          <a:p>
            <a:pPr algn="l" defTabSz="2438400">
              <a:defRPr sz="3600">
                <a:solidFill>
                  <a:srgbClr val="000000"/>
                </a:solidFill>
                <a:latin typeface="Arial"/>
                <a:ea typeface="Arial"/>
                <a:cs typeface="Arial"/>
                <a:sym typeface="Arial"/>
              </a:defRPr>
            </a:pPr>
          </a:p>
        </p:txBody>
      </p:sp>
      <p:sp>
        <p:nvSpPr>
          <p:cNvPr id="697" name="Google Shape;142;p22"/>
          <p:cNvSpPr txBox="1"/>
          <p:nvPr/>
        </p:nvSpPr>
        <p:spPr>
          <a:xfrm>
            <a:off x="9520720" y="3936194"/>
            <a:ext cx="4146404" cy="881296"/>
          </a:xfrm>
          <a:prstGeom prst="rect">
            <a:avLst/>
          </a:prstGeom>
          <a:ln w="12700">
            <a:miter lim="400000"/>
          </a:ln>
          <a:extLst>
            <a:ext uri="{C572A759-6A51-4108-AA02-DFA0A04FC94B}">
              <ma14:wrappingTextBoxFlag xmlns:ma14="http://schemas.microsoft.com/office/mac/drawingml/2011/main" val="1"/>
            </a:ext>
          </a:extLst>
        </p:spPr>
        <p:txBody>
          <a:bodyPr lIns="243797" tIns="243797" rIns="243797" bIns="243797">
            <a:spAutoFit/>
          </a:bodyPr>
          <a:lstStyle>
            <a:lvl1pPr defTabSz="2438400">
              <a:lnSpc>
                <a:spcPct val="80000"/>
              </a:lnSpc>
              <a:defRPr sz="2600">
                <a:solidFill>
                  <a:srgbClr val="000000"/>
                </a:solidFill>
                <a:latin typeface="Helvetica"/>
                <a:ea typeface="Helvetica"/>
                <a:cs typeface="Helvetica"/>
                <a:sym typeface="Helvetica"/>
              </a:defRPr>
            </a:lvl1pPr>
          </a:lstStyle>
          <a:p>
            <a:pPr/>
            <a:r>
              <a:t>Talc white</a:t>
            </a:r>
          </a:p>
        </p:txBody>
      </p:sp>
      <p:sp>
        <p:nvSpPr>
          <p:cNvPr id="698" name="Google Shape;143;p22"/>
          <p:cNvSpPr txBox="1"/>
          <p:nvPr/>
        </p:nvSpPr>
        <p:spPr>
          <a:xfrm>
            <a:off x="14250347" y="3936194"/>
            <a:ext cx="4146403" cy="881296"/>
          </a:xfrm>
          <a:prstGeom prst="rect">
            <a:avLst/>
          </a:prstGeom>
          <a:ln w="12700">
            <a:miter lim="400000"/>
          </a:ln>
          <a:extLst>
            <a:ext uri="{C572A759-6A51-4108-AA02-DFA0A04FC94B}">
              <ma14:wrappingTextBoxFlag xmlns:ma14="http://schemas.microsoft.com/office/mac/drawingml/2011/main" val="1"/>
            </a:ext>
          </a:extLst>
        </p:spPr>
        <p:txBody>
          <a:bodyPr lIns="243797" tIns="243797" rIns="243797" bIns="243797">
            <a:spAutoFit/>
          </a:bodyPr>
          <a:lstStyle>
            <a:lvl1pPr defTabSz="2438400">
              <a:lnSpc>
                <a:spcPct val="80000"/>
              </a:lnSpc>
              <a:defRPr sz="2600">
                <a:solidFill>
                  <a:srgbClr val="000000"/>
                </a:solidFill>
                <a:latin typeface="Helvetica"/>
                <a:ea typeface="Helvetica"/>
                <a:cs typeface="Helvetica"/>
                <a:sym typeface="Helvetica"/>
              </a:defRPr>
            </a:lvl1pPr>
          </a:lstStyle>
          <a:p>
            <a:pPr/>
            <a:r>
              <a:t>Mist grey</a:t>
            </a:r>
          </a:p>
        </p:txBody>
      </p:sp>
      <p:sp>
        <p:nvSpPr>
          <p:cNvPr id="699" name="Google Shape;144;p22"/>
          <p:cNvSpPr txBox="1"/>
          <p:nvPr/>
        </p:nvSpPr>
        <p:spPr>
          <a:xfrm>
            <a:off x="18980015" y="3936194"/>
            <a:ext cx="4146403" cy="881296"/>
          </a:xfrm>
          <a:prstGeom prst="rect">
            <a:avLst/>
          </a:prstGeom>
          <a:ln w="12700">
            <a:miter lim="400000"/>
          </a:ln>
          <a:extLst>
            <a:ext uri="{C572A759-6A51-4108-AA02-DFA0A04FC94B}">
              <ma14:wrappingTextBoxFlag xmlns:ma14="http://schemas.microsoft.com/office/mac/drawingml/2011/main" val="1"/>
            </a:ext>
          </a:extLst>
        </p:spPr>
        <p:txBody>
          <a:bodyPr lIns="243797" tIns="243797" rIns="243797" bIns="243797">
            <a:spAutoFit/>
          </a:bodyPr>
          <a:lstStyle>
            <a:lvl1pPr defTabSz="2438400">
              <a:lnSpc>
                <a:spcPct val="80000"/>
              </a:lnSpc>
              <a:defRPr sz="2600">
                <a:solidFill>
                  <a:srgbClr val="000000"/>
                </a:solidFill>
                <a:latin typeface="Helvetica"/>
                <a:ea typeface="Helvetica"/>
                <a:cs typeface="Helvetica"/>
                <a:sym typeface="Helvetica"/>
              </a:defRPr>
            </a:lvl1pPr>
          </a:lstStyle>
          <a:p>
            <a:pPr/>
            <a:r>
              <a:t>Onyx black</a:t>
            </a:r>
          </a:p>
        </p:txBody>
      </p:sp>
      <p:sp>
        <p:nvSpPr>
          <p:cNvPr id="700" name="Google Shape;145;p22"/>
          <p:cNvSpPr txBox="1"/>
          <p:nvPr/>
        </p:nvSpPr>
        <p:spPr>
          <a:xfrm>
            <a:off x="9520720" y="8045861"/>
            <a:ext cx="4146404" cy="881296"/>
          </a:xfrm>
          <a:prstGeom prst="rect">
            <a:avLst/>
          </a:prstGeom>
          <a:ln w="12700">
            <a:miter lim="400000"/>
          </a:ln>
          <a:extLst>
            <a:ext uri="{C572A759-6A51-4108-AA02-DFA0A04FC94B}">
              <ma14:wrappingTextBoxFlag xmlns:ma14="http://schemas.microsoft.com/office/mac/drawingml/2011/main" val="1"/>
            </a:ext>
          </a:extLst>
        </p:spPr>
        <p:txBody>
          <a:bodyPr lIns="243797" tIns="243797" rIns="243797" bIns="243797">
            <a:spAutoFit/>
          </a:bodyPr>
          <a:lstStyle>
            <a:lvl1pPr defTabSz="2438400">
              <a:lnSpc>
                <a:spcPct val="80000"/>
              </a:lnSpc>
              <a:defRPr b="1" sz="2600">
                <a:solidFill>
                  <a:srgbClr val="000000"/>
                </a:solidFill>
                <a:latin typeface="Helvetica"/>
                <a:ea typeface="Helvetica"/>
                <a:cs typeface="Helvetica"/>
                <a:sym typeface="Helvetica"/>
              </a:defRPr>
            </a:lvl1pPr>
          </a:lstStyle>
          <a:p>
            <a:pPr/>
            <a:r>
              <a:t>Wave blue</a:t>
            </a:r>
          </a:p>
        </p:txBody>
      </p:sp>
      <p:sp>
        <p:nvSpPr>
          <p:cNvPr id="701" name="Google Shape;146;p22"/>
          <p:cNvSpPr txBox="1"/>
          <p:nvPr/>
        </p:nvSpPr>
        <p:spPr>
          <a:xfrm>
            <a:off x="14250347" y="8045861"/>
            <a:ext cx="4146403" cy="881296"/>
          </a:xfrm>
          <a:prstGeom prst="rect">
            <a:avLst/>
          </a:prstGeom>
          <a:ln w="12700">
            <a:miter lim="400000"/>
          </a:ln>
          <a:extLst>
            <a:ext uri="{C572A759-6A51-4108-AA02-DFA0A04FC94B}">
              <ma14:wrappingTextBoxFlag xmlns:ma14="http://schemas.microsoft.com/office/mac/drawingml/2011/main" val="1"/>
            </a:ext>
          </a:extLst>
        </p:spPr>
        <p:txBody>
          <a:bodyPr lIns="243797" tIns="243797" rIns="243797" bIns="243797">
            <a:spAutoFit/>
          </a:bodyPr>
          <a:lstStyle>
            <a:lvl1pPr defTabSz="2438400">
              <a:lnSpc>
                <a:spcPct val="80000"/>
              </a:lnSpc>
              <a:defRPr sz="2600">
                <a:solidFill>
                  <a:srgbClr val="000000"/>
                </a:solidFill>
                <a:latin typeface="Helvetica"/>
                <a:ea typeface="Helvetica"/>
                <a:cs typeface="Helvetica"/>
                <a:sym typeface="Helvetica"/>
              </a:defRPr>
            </a:lvl1pPr>
          </a:lstStyle>
          <a:p>
            <a:pPr/>
            <a:r>
              <a:t>Flamingo pink</a:t>
            </a:r>
          </a:p>
        </p:txBody>
      </p:sp>
      <p:sp>
        <p:nvSpPr>
          <p:cNvPr id="702" name="Google Shape;147;p22"/>
          <p:cNvSpPr txBox="1"/>
          <p:nvPr/>
        </p:nvSpPr>
        <p:spPr>
          <a:xfrm>
            <a:off x="18980015" y="8045861"/>
            <a:ext cx="4146403" cy="881296"/>
          </a:xfrm>
          <a:prstGeom prst="rect">
            <a:avLst/>
          </a:prstGeom>
          <a:ln w="12700">
            <a:miter lim="400000"/>
          </a:ln>
          <a:extLst>
            <a:ext uri="{C572A759-6A51-4108-AA02-DFA0A04FC94B}">
              <ma14:wrappingTextBoxFlag xmlns:ma14="http://schemas.microsoft.com/office/mac/drawingml/2011/main" val="1"/>
            </a:ext>
          </a:extLst>
        </p:spPr>
        <p:txBody>
          <a:bodyPr lIns="243797" tIns="243797" rIns="243797" bIns="243797">
            <a:spAutoFit/>
          </a:bodyPr>
          <a:lstStyle>
            <a:lvl1pPr defTabSz="2438400">
              <a:lnSpc>
                <a:spcPct val="80000"/>
              </a:lnSpc>
              <a:defRPr sz="2600">
                <a:solidFill>
                  <a:srgbClr val="000000"/>
                </a:solidFill>
                <a:latin typeface="Helvetica"/>
                <a:ea typeface="Helvetica"/>
                <a:cs typeface="Helvetica"/>
                <a:sym typeface="Helvetica"/>
              </a:defRPr>
            </a:lvl1pPr>
          </a:lstStyle>
          <a:p>
            <a:pPr/>
            <a:r>
              <a:t>Turmeric yellow</a:t>
            </a:r>
          </a:p>
        </p:txBody>
      </p:sp>
      <p:sp>
        <p:nvSpPr>
          <p:cNvPr id="703" name="Google Shape;148;p22"/>
          <p:cNvSpPr txBox="1"/>
          <p:nvPr/>
        </p:nvSpPr>
        <p:spPr>
          <a:xfrm>
            <a:off x="9520720" y="12155530"/>
            <a:ext cx="4146404" cy="881296"/>
          </a:xfrm>
          <a:prstGeom prst="rect">
            <a:avLst/>
          </a:prstGeom>
          <a:ln w="12700">
            <a:miter lim="400000"/>
          </a:ln>
          <a:extLst>
            <a:ext uri="{C572A759-6A51-4108-AA02-DFA0A04FC94B}">
              <ma14:wrappingTextBoxFlag xmlns:ma14="http://schemas.microsoft.com/office/mac/drawingml/2011/main" val="1"/>
            </a:ext>
          </a:extLst>
        </p:spPr>
        <p:txBody>
          <a:bodyPr lIns="243797" tIns="243797" rIns="243797" bIns="243797">
            <a:spAutoFit/>
          </a:bodyPr>
          <a:lstStyle>
            <a:lvl1pPr defTabSz="2438400">
              <a:lnSpc>
                <a:spcPct val="80000"/>
              </a:lnSpc>
              <a:defRPr sz="2600">
                <a:solidFill>
                  <a:srgbClr val="000000"/>
                </a:solidFill>
                <a:latin typeface="Helvetica"/>
                <a:ea typeface="Helvetica"/>
                <a:cs typeface="Helvetica"/>
                <a:sym typeface="Helvetica"/>
              </a:defRPr>
            </a:lvl1pPr>
          </a:lstStyle>
          <a:p>
            <a:pPr/>
            <a:r>
              <a:t>Jade green</a:t>
            </a:r>
          </a:p>
        </p:txBody>
      </p:sp>
      <p:sp>
        <p:nvSpPr>
          <p:cNvPr id="704" name="Google Shape;149;p22"/>
          <p:cNvSpPr txBox="1"/>
          <p:nvPr/>
        </p:nvSpPr>
        <p:spPr>
          <a:xfrm>
            <a:off x="14250347" y="12155530"/>
            <a:ext cx="4146403" cy="881296"/>
          </a:xfrm>
          <a:prstGeom prst="rect">
            <a:avLst/>
          </a:prstGeom>
          <a:ln w="12700">
            <a:miter lim="400000"/>
          </a:ln>
          <a:extLst>
            <a:ext uri="{C572A759-6A51-4108-AA02-DFA0A04FC94B}">
              <ma14:wrappingTextBoxFlag xmlns:ma14="http://schemas.microsoft.com/office/mac/drawingml/2011/main" val="1"/>
            </a:ext>
          </a:extLst>
        </p:spPr>
        <p:txBody>
          <a:bodyPr lIns="243797" tIns="243797" rIns="243797" bIns="243797">
            <a:spAutoFit/>
          </a:bodyPr>
          <a:lstStyle>
            <a:lvl1pPr defTabSz="2438400">
              <a:lnSpc>
                <a:spcPct val="80000"/>
              </a:lnSpc>
              <a:defRPr sz="2600">
                <a:solidFill>
                  <a:srgbClr val="000000"/>
                </a:solidFill>
                <a:latin typeface="Helvetica"/>
                <a:ea typeface="Helvetica"/>
                <a:cs typeface="Helvetica"/>
                <a:sym typeface="Helvetica"/>
              </a:defRPr>
            </a:lvl1pPr>
          </a:lstStyle>
          <a:p>
            <a:pPr/>
            <a:r>
              <a:t>Sapphire blue</a:t>
            </a:r>
          </a:p>
        </p:txBody>
      </p:sp>
      <p:sp>
        <p:nvSpPr>
          <p:cNvPr id="705" name="Google Shape;150;p22"/>
          <p:cNvSpPr txBox="1"/>
          <p:nvPr/>
        </p:nvSpPr>
        <p:spPr>
          <a:xfrm>
            <a:off x="18818411" y="12155530"/>
            <a:ext cx="4469603" cy="881296"/>
          </a:xfrm>
          <a:prstGeom prst="rect">
            <a:avLst/>
          </a:prstGeom>
          <a:ln w="12700">
            <a:miter lim="400000"/>
          </a:ln>
          <a:extLst>
            <a:ext uri="{C572A759-6A51-4108-AA02-DFA0A04FC94B}">
              <ma14:wrappingTextBoxFlag xmlns:ma14="http://schemas.microsoft.com/office/mac/drawingml/2011/main" val="1"/>
            </a:ext>
          </a:extLst>
        </p:spPr>
        <p:txBody>
          <a:bodyPr lIns="243797" tIns="243797" rIns="243797" bIns="243797">
            <a:spAutoFit/>
          </a:bodyPr>
          <a:lstStyle>
            <a:lvl1pPr defTabSz="2438400">
              <a:lnSpc>
                <a:spcPct val="80000"/>
              </a:lnSpc>
              <a:defRPr sz="2600">
                <a:solidFill>
                  <a:srgbClr val="000000"/>
                </a:solidFill>
                <a:latin typeface="Helvetica"/>
                <a:ea typeface="Helvetica"/>
                <a:cs typeface="Helvetica"/>
                <a:sym typeface="Helvetica"/>
              </a:defRPr>
            </a:lvl1pPr>
          </a:lstStyle>
          <a:p>
            <a:pPr/>
            <a:r>
              <a:t>Amethyst purple</a:t>
            </a:r>
          </a:p>
        </p:txBody>
      </p:sp>
      <p:pic>
        <p:nvPicPr>
          <p:cNvPr id="706" name="Google Shape;151;p22" descr="Google Shape;151;p22"/>
          <p:cNvPicPr>
            <a:picLocks noChangeAspect="1"/>
          </p:cNvPicPr>
          <p:nvPr/>
        </p:nvPicPr>
        <p:blipFill>
          <a:blip r:embed="rId2">
            <a:extLst/>
          </a:blip>
          <a:stretch>
            <a:fillRect/>
          </a:stretch>
        </p:blipFill>
        <p:spPr>
          <a:xfrm>
            <a:off x="1081730" y="2977263"/>
            <a:ext cx="6410270" cy="3277938"/>
          </a:xfrm>
          <a:prstGeom prst="rect">
            <a:avLst/>
          </a:prstGeom>
          <a:ln w="12700">
            <a:miter lim="400000"/>
          </a:ln>
        </p:spPr>
      </p:pic>
      <p:sp>
        <p:nvSpPr>
          <p:cNvPr id="707" name="Google Shape;152;p22"/>
          <p:cNvSpPr txBox="1"/>
          <p:nvPr/>
        </p:nvSpPr>
        <p:spPr>
          <a:xfrm>
            <a:off x="983997" y="6730066"/>
            <a:ext cx="6508006" cy="2016676"/>
          </a:xfrm>
          <a:prstGeom prst="rect">
            <a:avLst/>
          </a:prstGeom>
          <a:ln w="12700">
            <a:miter lim="400000"/>
          </a:ln>
          <a:extLst>
            <a:ext uri="{C572A759-6A51-4108-AA02-DFA0A04FC94B}">
              <ma14:wrappingTextBoxFlag xmlns:ma14="http://schemas.microsoft.com/office/mac/drawingml/2011/main" val="1"/>
            </a:ext>
          </a:extLst>
        </p:spPr>
        <p:txBody>
          <a:bodyPr lIns="243797" tIns="243797" rIns="243797" bIns="243797">
            <a:spAutoFit/>
          </a:bodyPr>
          <a:lstStyle>
            <a:lvl1pPr algn="l" defTabSz="2438400">
              <a:lnSpc>
                <a:spcPct val="115000"/>
              </a:lnSpc>
              <a:defRPr sz="4000">
                <a:solidFill>
                  <a:srgbClr val="000000"/>
                </a:solidFill>
                <a:latin typeface="Helvetica"/>
                <a:ea typeface="Helvetica"/>
                <a:cs typeface="Helvetica"/>
                <a:sym typeface="Helvetica"/>
              </a:defRPr>
            </a:lvl1pPr>
          </a:lstStyle>
          <a:p>
            <a:pPr/>
            <a:r>
              <a:t>所有颜色都可以在上面工具栏的主色板中找到</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9" name="Google Shape;770;p68"/>
          <p:cNvSpPr txBox="1"/>
          <p:nvPr>
            <p:ph type="title"/>
          </p:nvPr>
        </p:nvSpPr>
        <p:spPr>
          <a:xfrm>
            <a:off x="984000" y="975197"/>
            <a:ext cx="22568800" cy="10468803"/>
          </a:xfrm>
          <a:prstGeom prst="rect">
            <a:avLst/>
          </a:prstGeom>
        </p:spPr>
        <p:txBody>
          <a:bodyPr/>
          <a:lstStyle/>
          <a:p>
            <a:pPr>
              <a:defRPr>
                <a:solidFill>
                  <a:srgbClr val="FFFFFF"/>
                </a:solidFill>
              </a:defRPr>
            </a:pPr>
            <a:r>
              <a:t>谢谢</a:t>
            </a:r>
            <a:br/>
          </a:p>
          <a:p>
            <a:pPr>
              <a:defRPr>
                <a:solidFill>
                  <a:srgbClr val="FFFFFF"/>
                </a:solidFill>
              </a:defRPr>
            </a:pPr>
          </a:p>
          <a:p>
            <a:pPr>
              <a:defRPr b="1" sz="3600">
                <a:solidFill>
                  <a:srgbClr val="F2617A"/>
                </a:solidFill>
              </a:defRPr>
            </a:pPr>
            <a:r>
              <a:t>姓名</a:t>
            </a:r>
            <a:r>
              <a:t>  刘振伟</a:t>
            </a:r>
          </a:p>
          <a:p>
            <a:pPr>
              <a:defRPr sz="3200">
                <a:solidFill>
                  <a:srgbClr val="FFFFFF"/>
                </a:solidFill>
              </a:defRPr>
            </a:pPr>
            <a:r>
              <a:t>职位</a:t>
            </a:r>
            <a:r>
              <a:t>    </a:t>
            </a:r>
          </a:p>
          <a:p>
            <a:pPr>
              <a:defRPr i="1" sz="3200">
                <a:solidFill>
                  <a:srgbClr val="FFFFFF"/>
                </a:solidFill>
              </a:defRPr>
            </a:pPr>
            <a:r>
              <a:t>email@thoughtworks.com</a:t>
            </a:r>
          </a:p>
        </p:txBody>
      </p:sp>
      <p:sp>
        <p:nvSpPr>
          <p:cNvPr id="710" name="Google Shape;771;p68"/>
          <p:cNvSpPr txBox="1"/>
          <p:nvPr>
            <p:ph type="sldNum" sz="quarter" idx="4294967295"/>
          </p:nvPr>
        </p:nvSpPr>
        <p:spPr>
          <a:xfrm>
            <a:off x="23273601" y="12563847"/>
            <a:ext cx="782821" cy="792395"/>
          </a:xfrm>
          <a:prstGeom prst="rect">
            <a:avLst/>
          </a:prstGeom>
          <a:extLst>
            <a:ext uri="{C572A759-6A51-4108-AA02-DFA0A04FC94B}">
              <ma14:wrappingTextBoxFlag xmlns:ma14="http://schemas.microsoft.com/office/mac/drawingml/2011/main" val="1"/>
            </a:ext>
          </a:extLst>
        </p:spPr>
        <p:txBody>
          <a:bodyPr lIns="243797" tIns="243797" rIns="243797" bIns="243797" anchor="ctr">
            <a:normAutofit fontScale="100000" lnSpcReduction="0"/>
          </a:bodyPr>
          <a:lstStyle>
            <a:lvl1pPr algn="r" defTabSz="2438400">
              <a:defRPr sz="2000">
                <a:solidFill>
                  <a:srgbClr val="999999"/>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163C4D"/>
        </a:solidFill>
      </p:bgPr>
    </p:bg>
    <p:spTree>
      <p:nvGrpSpPr>
        <p:cNvPr id="1" name=""/>
        <p:cNvGrpSpPr/>
        <p:nvPr/>
      </p:nvGrpSpPr>
      <p:grpSpPr>
        <a:xfrm>
          <a:off x="0" y="0"/>
          <a:ext cx="0" cy="0"/>
          <a:chOff x="0" y="0"/>
          <a:chExt cx="0" cy="0"/>
        </a:xfrm>
      </p:grpSpPr>
      <p:sp>
        <p:nvSpPr>
          <p:cNvPr id="187" name="Google Shape;90;p19"/>
          <p:cNvSpPr txBox="1"/>
          <p:nvPr>
            <p:ph type="title"/>
          </p:nvPr>
        </p:nvSpPr>
        <p:spPr>
          <a:xfrm>
            <a:off x="509545" y="329402"/>
            <a:ext cx="17718335" cy="893564"/>
          </a:xfrm>
          <a:prstGeom prst="rect">
            <a:avLst/>
          </a:prstGeom>
        </p:spPr>
        <p:txBody>
          <a:bodyPr/>
          <a:lstStyle>
            <a:lvl1pPr>
              <a:defRPr sz="4800">
                <a:solidFill>
                  <a:srgbClr val="E8BC5B"/>
                </a:solidFill>
                <a:latin typeface="NotoSansSC-Bold"/>
                <a:ea typeface="NotoSansSC-Bold"/>
                <a:cs typeface="NotoSansSC-Bold"/>
                <a:sym typeface="NotoSansSC-Bold"/>
              </a:defRPr>
            </a:lvl1pPr>
          </a:lstStyle>
          <a:p>
            <a:pPr/>
            <a:r>
              <a:t>WASM 正在被云原生接纳</a:t>
            </a:r>
          </a:p>
        </p:txBody>
      </p:sp>
      <p:pic>
        <p:nvPicPr>
          <p:cNvPr id="188" name="Image" descr="Image"/>
          <p:cNvPicPr>
            <a:picLocks noChangeAspect="1"/>
          </p:cNvPicPr>
          <p:nvPr/>
        </p:nvPicPr>
        <p:blipFill>
          <a:blip r:embed="rId3">
            <a:extLst/>
          </a:blip>
          <a:stretch>
            <a:fillRect/>
          </a:stretch>
        </p:blipFill>
        <p:spPr>
          <a:xfrm>
            <a:off x="25723918" y="8247433"/>
            <a:ext cx="14063809" cy="3545252"/>
          </a:xfrm>
          <a:prstGeom prst="rect">
            <a:avLst/>
          </a:prstGeom>
          <a:ln w="12700">
            <a:miter lim="400000"/>
          </a:ln>
        </p:spPr>
      </p:pic>
      <p:pic>
        <p:nvPicPr>
          <p:cNvPr id="189" name="Image" descr="Image"/>
          <p:cNvPicPr>
            <a:picLocks noChangeAspect="1"/>
          </p:cNvPicPr>
          <p:nvPr/>
        </p:nvPicPr>
        <p:blipFill>
          <a:blip r:embed="rId4">
            <a:extLst/>
          </a:blip>
          <a:stretch>
            <a:fillRect/>
          </a:stretch>
        </p:blipFill>
        <p:spPr>
          <a:xfrm>
            <a:off x="306616" y="2143110"/>
            <a:ext cx="12386224" cy="5751743"/>
          </a:xfrm>
          <a:prstGeom prst="rect">
            <a:avLst/>
          </a:prstGeom>
          <a:ln w="12700">
            <a:miter lim="400000"/>
          </a:ln>
        </p:spPr>
      </p:pic>
      <p:pic>
        <p:nvPicPr>
          <p:cNvPr id="190" name="Image" descr="Image"/>
          <p:cNvPicPr>
            <a:picLocks noChangeAspect="1"/>
          </p:cNvPicPr>
          <p:nvPr/>
        </p:nvPicPr>
        <p:blipFill>
          <a:blip r:embed="rId5">
            <a:extLst/>
          </a:blip>
          <a:stretch>
            <a:fillRect/>
          </a:stretch>
        </p:blipFill>
        <p:spPr>
          <a:xfrm>
            <a:off x="10149021" y="7507948"/>
            <a:ext cx="12886377" cy="5388259"/>
          </a:xfrm>
          <a:prstGeom prst="rect">
            <a:avLst/>
          </a:prstGeom>
          <a:ln w="12700">
            <a:miter lim="400000"/>
          </a:ln>
        </p:spPr>
      </p:pic>
      <p:sp>
        <p:nvSpPr>
          <p:cNvPr id="191" name="Google Shape;90;p19"/>
          <p:cNvSpPr txBox="1"/>
          <p:nvPr/>
        </p:nvSpPr>
        <p:spPr>
          <a:xfrm>
            <a:off x="3856994" y="8133319"/>
            <a:ext cx="3603508" cy="54770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2243327">
              <a:defRPr sz="3680">
                <a:solidFill>
                  <a:srgbClr val="E8BC5B"/>
                </a:solidFill>
                <a:latin typeface="Helvetica"/>
                <a:ea typeface="Helvetica"/>
                <a:cs typeface="Helvetica"/>
                <a:sym typeface="Helvetica"/>
              </a:defRPr>
            </a:lvl1pPr>
          </a:lstStyle>
          <a:p>
            <a:pPr/>
            <a:r>
              <a:t>Docker</a:t>
            </a:r>
          </a:p>
        </p:txBody>
      </p:sp>
      <p:sp>
        <p:nvSpPr>
          <p:cNvPr id="192" name="Google Shape;90;p19"/>
          <p:cNvSpPr txBox="1"/>
          <p:nvPr/>
        </p:nvSpPr>
        <p:spPr>
          <a:xfrm>
            <a:off x="14293580" y="6788558"/>
            <a:ext cx="3603508" cy="54770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2243327">
              <a:defRPr sz="3680">
                <a:solidFill>
                  <a:srgbClr val="E8BC5B"/>
                </a:solidFill>
                <a:latin typeface="Helvetica"/>
                <a:ea typeface="Helvetica"/>
                <a:cs typeface="Helvetica"/>
                <a:sym typeface="Helvetica"/>
              </a:defRPr>
            </a:lvl1pPr>
          </a:lstStyle>
          <a:p>
            <a:pPr/>
            <a:r>
              <a:t>Crun</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163C4D"/>
        </a:solidFill>
      </p:bgPr>
    </p:bg>
    <p:spTree>
      <p:nvGrpSpPr>
        <p:cNvPr id="1" name=""/>
        <p:cNvGrpSpPr/>
        <p:nvPr/>
      </p:nvGrpSpPr>
      <p:grpSpPr>
        <a:xfrm>
          <a:off x="0" y="0"/>
          <a:ext cx="0" cy="0"/>
          <a:chOff x="0" y="0"/>
          <a:chExt cx="0" cy="0"/>
        </a:xfrm>
      </p:grpSpPr>
      <p:pic>
        <p:nvPicPr>
          <p:cNvPr id="196" name="Image" descr="Image"/>
          <p:cNvPicPr>
            <a:picLocks noChangeAspect="1"/>
          </p:cNvPicPr>
          <p:nvPr/>
        </p:nvPicPr>
        <p:blipFill>
          <a:blip r:embed="rId3">
            <a:extLst/>
          </a:blip>
          <a:stretch>
            <a:fillRect/>
          </a:stretch>
        </p:blipFill>
        <p:spPr>
          <a:xfrm>
            <a:off x="25723918" y="8247433"/>
            <a:ext cx="14063809" cy="3545252"/>
          </a:xfrm>
          <a:prstGeom prst="rect">
            <a:avLst/>
          </a:prstGeom>
          <a:ln w="12700">
            <a:miter lim="400000"/>
          </a:ln>
        </p:spPr>
      </p:pic>
      <p:pic>
        <p:nvPicPr>
          <p:cNvPr id="197" name="Image" descr="Image"/>
          <p:cNvPicPr>
            <a:picLocks noChangeAspect="1"/>
          </p:cNvPicPr>
          <p:nvPr/>
        </p:nvPicPr>
        <p:blipFill>
          <a:blip r:embed="rId4">
            <a:extLst/>
          </a:blip>
          <a:stretch>
            <a:fillRect/>
          </a:stretch>
        </p:blipFill>
        <p:spPr>
          <a:xfrm>
            <a:off x="6091457" y="16156252"/>
            <a:ext cx="24384001" cy="11247550"/>
          </a:xfrm>
          <a:prstGeom prst="rect">
            <a:avLst/>
          </a:prstGeom>
          <a:ln w="12700">
            <a:miter lim="400000"/>
          </a:ln>
        </p:spPr>
      </p:pic>
      <p:pic>
        <p:nvPicPr>
          <p:cNvPr id="198" name="Image" descr="Image"/>
          <p:cNvPicPr>
            <a:picLocks noChangeAspect="1"/>
          </p:cNvPicPr>
          <p:nvPr/>
        </p:nvPicPr>
        <p:blipFill>
          <a:blip r:embed="rId5">
            <a:extLst/>
          </a:blip>
          <a:srcRect l="0" t="0" r="0" b="0"/>
          <a:stretch>
            <a:fillRect/>
          </a:stretch>
        </p:blipFill>
        <p:spPr>
          <a:xfrm>
            <a:off x="3091221" y="1793740"/>
            <a:ext cx="2069634" cy="2069635"/>
          </a:xfrm>
          <a:prstGeom prst="rect">
            <a:avLst/>
          </a:prstGeom>
          <a:ln w="12700">
            <a:miter lim="400000"/>
          </a:ln>
        </p:spPr>
      </p:pic>
      <p:pic>
        <p:nvPicPr>
          <p:cNvPr id="199" name="Image" descr="Image"/>
          <p:cNvPicPr>
            <a:picLocks noChangeAspect="1"/>
          </p:cNvPicPr>
          <p:nvPr/>
        </p:nvPicPr>
        <p:blipFill>
          <a:blip r:embed="rId6">
            <a:extLst/>
          </a:blip>
          <a:stretch>
            <a:fillRect/>
          </a:stretch>
        </p:blipFill>
        <p:spPr>
          <a:xfrm>
            <a:off x="2056861" y="5681946"/>
            <a:ext cx="20270278" cy="5937115"/>
          </a:xfrm>
          <a:prstGeom prst="rect">
            <a:avLst/>
          </a:prstGeom>
          <a:ln w="12700">
            <a:miter lim="400000"/>
          </a:ln>
        </p:spPr>
      </p:pic>
      <p:pic>
        <p:nvPicPr>
          <p:cNvPr id="200" name="Image" descr="Image"/>
          <p:cNvPicPr>
            <a:picLocks noChangeAspect="1"/>
          </p:cNvPicPr>
          <p:nvPr/>
        </p:nvPicPr>
        <p:blipFill>
          <a:blip r:embed="rId7">
            <a:extLst/>
          </a:blip>
          <a:stretch>
            <a:fillRect/>
          </a:stretch>
        </p:blipFill>
        <p:spPr>
          <a:xfrm>
            <a:off x="19224793" y="1888659"/>
            <a:ext cx="2065868" cy="1880263"/>
          </a:xfrm>
          <a:prstGeom prst="rect">
            <a:avLst/>
          </a:prstGeom>
          <a:ln w="12700">
            <a:miter lim="400000"/>
          </a:ln>
        </p:spPr>
      </p:pic>
      <p:sp>
        <p:nvSpPr>
          <p:cNvPr id="201" name="WASM"/>
          <p:cNvSpPr/>
          <p:nvPr/>
        </p:nvSpPr>
        <p:spPr>
          <a:xfrm>
            <a:off x="2432937" y="3847906"/>
            <a:ext cx="3386668" cy="629591"/>
          </a:xfrm>
          <a:prstGeom prst="roundRect">
            <a:avLst>
              <a:gd name="adj" fmla="val 29898"/>
            </a:avLst>
          </a:prstGeom>
          <a:solidFill>
            <a:srgbClr val="E8BC5B"/>
          </a:solidFill>
          <a:ln w="12700">
            <a:miter lim="400000"/>
          </a:ln>
          <a:extLst>
            <a:ext uri="{C572A759-6A51-4108-AA02-DFA0A04FC94B}">
              <ma14:wrappingTextBoxFlag xmlns:ma14="http://schemas.microsoft.com/office/mac/drawingml/2011/main" val="1"/>
            </a:ext>
          </a:extLst>
        </p:spPr>
        <p:txBody>
          <a:bodyPr lIns="0" tIns="0" rIns="0" bIns="0" anchor="ctr"/>
          <a:lstStyle>
            <a:lvl1pPr defTabSz="2438400">
              <a:defRPr b="1" sz="2600">
                <a:solidFill>
                  <a:srgbClr val="163C4D"/>
                </a:solidFill>
                <a:latin typeface="Arial"/>
                <a:ea typeface="Arial"/>
                <a:cs typeface="Arial"/>
                <a:sym typeface="Arial"/>
              </a:defRPr>
            </a:lvl1pPr>
          </a:lstStyle>
          <a:p>
            <a:pPr/>
            <a:r>
              <a:t>WASM</a:t>
            </a:r>
          </a:p>
        </p:txBody>
      </p:sp>
      <p:sp>
        <p:nvSpPr>
          <p:cNvPr id="202" name="Linux Container"/>
          <p:cNvSpPr/>
          <p:nvPr/>
        </p:nvSpPr>
        <p:spPr>
          <a:xfrm>
            <a:off x="18564393" y="3847906"/>
            <a:ext cx="3386668" cy="629591"/>
          </a:xfrm>
          <a:prstGeom prst="roundRect">
            <a:avLst>
              <a:gd name="adj" fmla="val 29898"/>
            </a:avLst>
          </a:prstGeom>
          <a:solidFill>
            <a:srgbClr val="E8BC5B"/>
          </a:solidFill>
          <a:ln w="12700">
            <a:miter lim="400000"/>
          </a:ln>
          <a:extLst>
            <a:ext uri="{C572A759-6A51-4108-AA02-DFA0A04FC94B}">
              <ma14:wrappingTextBoxFlag xmlns:ma14="http://schemas.microsoft.com/office/mac/drawingml/2011/main" val="1"/>
            </a:ext>
          </a:extLst>
        </p:spPr>
        <p:txBody>
          <a:bodyPr lIns="0" tIns="0" rIns="0" bIns="0" anchor="ctr"/>
          <a:lstStyle>
            <a:lvl1pPr defTabSz="2438400">
              <a:defRPr b="1" sz="2600">
                <a:solidFill>
                  <a:srgbClr val="163C4D"/>
                </a:solidFill>
                <a:latin typeface="Arial"/>
                <a:ea typeface="Arial"/>
                <a:cs typeface="Arial"/>
                <a:sym typeface="Arial"/>
              </a:defRPr>
            </a:lvl1pPr>
          </a:lstStyle>
          <a:p>
            <a:pPr/>
            <a:r>
              <a:t>Linux Container</a:t>
            </a:r>
          </a:p>
        </p:txBody>
      </p:sp>
      <p:sp>
        <p:nvSpPr>
          <p:cNvPr id="203" name="VS"/>
          <p:cNvSpPr/>
          <p:nvPr/>
        </p:nvSpPr>
        <p:spPr>
          <a:xfrm>
            <a:off x="12101593" y="2613717"/>
            <a:ext cx="1420127" cy="1420126"/>
          </a:xfrm>
          <a:prstGeom prst="ellipse">
            <a:avLst/>
          </a:prstGeom>
          <a:solidFill>
            <a:srgbClr val="E8BC5B"/>
          </a:solidFill>
          <a:ln w="12700">
            <a:miter lim="400000"/>
          </a:ln>
          <a:extLst>
            <a:ext uri="{C572A759-6A51-4108-AA02-DFA0A04FC94B}">
              <ma14:wrappingTextBoxFlag xmlns:ma14="http://schemas.microsoft.com/office/mac/drawingml/2011/main" val="1"/>
            </a:ext>
          </a:extLst>
        </p:spPr>
        <p:txBody>
          <a:bodyPr lIns="0" tIns="0" rIns="0" bIns="0" anchor="ctr"/>
          <a:lstStyle>
            <a:lvl1pPr defTabSz="2438400">
              <a:defRPr b="1" sz="2600">
                <a:solidFill>
                  <a:srgbClr val="163C4D"/>
                </a:solidFill>
                <a:latin typeface="Arial"/>
                <a:ea typeface="Arial"/>
                <a:cs typeface="Arial"/>
                <a:sym typeface="Arial"/>
              </a:defRPr>
            </a:lvl1pPr>
          </a:lstStyle>
          <a:p>
            <a:pPr/>
            <a:r>
              <a:t>VS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163C4D"/>
        </a:solidFill>
      </p:bgPr>
    </p:bg>
    <p:spTree>
      <p:nvGrpSpPr>
        <p:cNvPr id="1" name=""/>
        <p:cNvGrpSpPr/>
        <p:nvPr/>
      </p:nvGrpSpPr>
      <p:grpSpPr>
        <a:xfrm>
          <a:off x="0" y="0"/>
          <a:ext cx="0" cy="0"/>
          <a:chOff x="0" y="0"/>
          <a:chExt cx="0" cy="0"/>
        </a:xfrm>
      </p:grpSpPr>
      <p:sp>
        <p:nvSpPr>
          <p:cNvPr id="207" name="Google Shape;90;p19"/>
          <p:cNvSpPr txBox="1"/>
          <p:nvPr>
            <p:ph type="title"/>
          </p:nvPr>
        </p:nvSpPr>
        <p:spPr>
          <a:xfrm>
            <a:off x="509545" y="329402"/>
            <a:ext cx="17718335" cy="893564"/>
          </a:xfrm>
          <a:prstGeom prst="rect">
            <a:avLst/>
          </a:prstGeom>
        </p:spPr>
        <p:txBody>
          <a:bodyPr/>
          <a:lstStyle>
            <a:lvl1pPr>
              <a:defRPr sz="4800">
                <a:solidFill>
                  <a:srgbClr val="E8BC5B"/>
                </a:solidFill>
                <a:latin typeface="NotoSansSC-Bold"/>
                <a:ea typeface="NotoSansSC-Bold"/>
                <a:cs typeface="NotoSansSC-Bold"/>
                <a:sym typeface="NotoSansSC-Bold"/>
              </a:defRPr>
            </a:lvl1pPr>
          </a:lstStyle>
          <a:p>
            <a:pPr/>
            <a:r>
              <a:t>Workload 创建流程</a:t>
            </a:r>
          </a:p>
        </p:txBody>
      </p:sp>
      <p:pic>
        <p:nvPicPr>
          <p:cNvPr id="208" name="Image" descr="Image"/>
          <p:cNvPicPr>
            <a:picLocks noChangeAspect="1"/>
          </p:cNvPicPr>
          <p:nvPr/>
        </p:nvPicPr>
        <p:blipFill>
          <a:blip r:embed="rId3">
            <a:extLst/>
          </a:blip>
          <a:stretch>
            <a:fillRect/>
          </a:stretch>
        </p:blipFill>
        <p:spPr>
          <a:xfrm>
            <a:off x="25723918" y="8247433"/>
            <a:ext cx="14063809" cy="3545252"/>
          </a:xfrm>
          <a:prstGeom prst="rect">
            <a:avLst/>
          </a:prstGeom>
          <a:ln w="12700">
            <a:miter lim="400000"/>
          </a:ln>
        </p:spPr>
      </p:pic>
      <p:sp>
        <p:nvSpPr>
          <p:cNvPr id="209" name="High-level Container Runtime…"/>
          <p:cNvSpPr/>
          <p:nvPr/>
        </p:nvSpPr>
        <p:spPr>
          <a:xfrm>
            <a:off x="9429674" y="4778252"/>
            <a:ext cx="4397545" cy="3386668"/>
          </a:xfrm>
          <a:prstGeom prst="roundRect">
            <a:avLst>
              <a:gd name="adj" fmla="val 5691"/>
            </a:avLst>
          </a:prstGeom>
          <a:ln w="12700">
            <a:solidFill>
              <a:srgbClr val="E8BC5C"/>
            </a:solidFill>
          </a:ln>
          <a:extLst>
            <a:ext uri="{C572A759-6A51-4108-AA02-DFA0A04FC94B}">
              <ma14:wrappingTextBoxFlag xmlns:ma14="http://schemas.microsoft.com/office/mac/drawingml/2011/main" val="1"/>
            </a:ext>
          </a:extLst>
        </p:spPr>
        <p:txBody>
          <a:bodyPr lIns="0" tIns="0" rIns="0" bIns="0"/>
          <a:lstStyle/>
          <a:p>
            <a:pPr defTabSz="2438400">
              <a:defRPr sz="2000">
                <a:solidFill>
                  <a:srgbClr val="E8BC5C"/>
                </a:solidFill>
                <a:latin typeface="Arial"/>
                <a:ea typeface="Arial"/>
                <a:cs typeface="Arial"/>
                <a:sym typeface="Arial"/>
              </a:defRPr>
            </a:pPr>
            <a:r>
              <a:t>High-level Container Runtime</a:t>
            </a:r>
          </a:p>
          <a:p>
            <a:pPr defTabSz="2438400">
              <a:defRPr sz="2000">
                <a:solidFill>
                  <a:srgbClr val="E8BC5C"/>
                </a:solidFill>
                <a:latin typeface="Arial"/>
                <a:ea typeface="Arial"/>
                <a:cs typeface="Arial"/>
                <a:sym typeface="Arial"/>
              </a:defRPr>
            </a:pPr>
            <a:r>
              <a:t>(CRI runtime) </a:t>
            </a:r>
          </a:p>
          <a:p>
            <a:pPr defTabSz="2438400">
              <a:defRPr sz="2000">
                <a:solidFill>
                  <a:srgbClr val="E8BC5C"/>
                </a:solidFill>
                <a:latin typeface="Arial"/>
                <a:ea typeface="Arial"/>
                <a:cs typeface="Arial"/>
                <a:sym typeface="Arial"/>
              </a:defRPr>
            </a:pPr>
            <a:r>
              <a:t>(containerd/cri-o)</a:t>
            </a:r>
          </a:p>
        </p:txBody>
      </p:sp>
      <p:sp>
        <p:nvSpPr>
          <p:cNvPr id="210" name="K8S"/>
          <p:cNvSpPr/>
          <p:nvPr/>
        </p:nvSpPr>
        <p:spPr>
          <a:xfrm>
            <a:off x="2734365" y="5786682"/>
            <a:ext cx="2394313" cy="1369806"/>
          </a:xfrm>
          <a:prstGeom prst="rect">
            <a:avLst/>
          </a:prstGeom>
          <a:ln w="12700">
            <a:solidFill>
              <a:srgbClr val="E8BC5C"/>
            </a:solidFill>
          </a:ln>
          <a:extLst>
            <a:ext uri="{C572A759-6A51-4108-AA02-DFA0A04FC94B}">
              <ma14:wrappingTextBoxFlag xmlns:ma14="http://schemas.microsoft.com/office/mac/drawingml/2011/main" val="1"/>
            </a:ext>
          </a:extLst>
        </p:spPr>
        <p:txBody>
          <a:bodyPr lIns="0" tIns="0" rIns="0" bIns="0"/>
          <a:lstStyle>
            <a:lvl1pPr defTabSz="2438400">
              <a:defRPr sz="2000">
                <a:solidFill>
                  <a:srgbClr val="E8BC5B"/>
                </a:solidFill>
                <a:latin typeface="Arial"/>
                <a:ea typeface="Arial"/>
                <a:cs typeface="Arial"/>
                <a:sym typeface="Arial"/>
              </a:defRPr>
            </a:lvl1pPr>
          </a:lstStyle>
          <a:p>
            <a:pPr/>
            <a:r>
              <a:t>K8S</a:t>
            </a:r>
          </a:p>
        </p:txBody>
      </p:sp>
      <p:pic>
        <p:nvPicPr>
          <p:cNvPr id="211" name="Image" descr="Image"/>
          <p:cNvPicPr>
            <a:picLocks noChangeAspect="1"/>
          </p:cNvPicPr>
          <p:nvPr/>
        </p:nvPicPr>
        <p:blipFill>
          <a:blip r:embed="rId4">
            <a:extLst/>
          </a:blip>
          <a:stretch>
            <a:fillRect/>
          </a:stretch>
        </p:blipFill>
        <p:spPr>
          <a:xfrm>
            <a:off x="3562713" y="6317515"/>
            <a:ext cx="737617" cy="714565"/>
          </a:xfrm>
          <a:prstGeom prst="rect">
            <a:avLst/>
          </a:prstGeom>
          <a:ln w="12700">
            <a:miter lim="400000"/>
          </a:ln>
        </p:spPr>
      </p:pic>
      <p:sp>
        <p:nvSpPr>
          <p:cNvPr id="212" name="Line"/>
          <p:cNvSpPr/>
          <p:nvPr/>
        </p:nvSpPr>
        <p:spPr>
          <a:xfrm>
            <a:off x="5138981" y="6471585"/>
            <a:ext cx="4288857" cy="1"/>
          </a:xfrm>
          <a:prstGeom prst="line">
            <a:avLst/>
          </a:prstGeom>
          <a:ln w="25400">
            <a:solidFill>
              <a:srgbClr val="E8BC5C"/>
            </a:solidFill>
            <a:tail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213" name="Line"/>
          <p:cNvSpPr/>
          <p:nvPr/>
        </p:nvSpPr>
        <p:spPr>
          <a:xfrm>
            <a:off x="3931521" y="4369202"/>
            <a:ext cx="1" cy="1403672"/>
          </a:xfrm>
          <a:prstGeom prst="line">
            <a:avLst/>
          </a:prstGeom>
          <a:ln w="25400">
            <a:solidFill>
              <a:srgbClr val="E8BC5C"/>
            </a:solidFill>
            <a:tail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214" name="Pod Spec"/>
          <p:cNvSpPr txBox="1"/>
          <p:nvPr/>
        </p:nvSpPr>
        <p:spPr>
          <a:xfrm>
            <a:off x="4098415" y="4679054"/>
            <a:ext cx="1114153" cy="28379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2000">
                <a:solidFill>
                  <a:srgbClr val="E8BC5C"/>
                </a:solidFill>
                <a:latin typeface="Arial"/>
                <a:ea typeface="Arial"/>
                <a:cs typeface="Arial"/>
                <a:sym typeface="Arial"/>
              </a:defRPr>
            </a:lvl1pPr>
          </a:lstStyle>
          <a:p>
            <a:pPr/>
            <a:r>
              <a:t>Pod Spec</a:t>
            </a:r>
          </a:p>
        </p:txBody>
      </p:sp>
      <p:sp>
        <p:nvSpPr>
          <p:cNvPr id="215" name="CRI Request"/>
          <p:cNvSpPr txBox="1"/>
          <p:nvPr/>
        </p:nvSpPr>
        <p:spPr>
          <a:xfrm>
            <a:off x="6036710" y="5907066"/>
            <a:ext cx="1466752" cy="2837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2000">
                <a:solidFill>
                  <a:srgbClr val="E8BC5C"/>
                </a:solidFill>
                <a:latin typeface="Arial"/>
                <a:ea typeface="Arial"/>
                <a:cs typeface="Arial"/>
                <a:sym typeface="Arial"/>
              </a:defRPr>
            </a:lvl1pPr>
          </a:lstStyle>
          <a:p>
            <a:pPr/>
            <a:r>
              <a:t>CRI Request</a:t>
            </a:r>
          </a:p>
        </p:txBody>
      </p:sp>
      <p:sp>
        <p:nvSpPr>
          <p:cNvPr id="216" name="CRI"/>
          <p:cNvSpPr txBox="1"/>
          <p:nvPr/>
        </p:nvSpPr>
        <p:spPr>
          <a:xfrm>
            <a:off x="6578908" y="6697437"/>
            <a:ext cx="450132" cy="28379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2000">
                <a:solidFill>
                  <a:srgbClr val="E8BC5C"/>
                </a:solidFill>
                <a:latin typeface="Arial"/>
                <a:ea typeface="Arial"/>
                <a:cs typeface="Arial"/>
                <a:sym typeface="Arial"/>
              </a:defRPr>
            </a:lvl1pPr>
          </a:lstStyle>
          <a:p>
            <a:pPr/>
            <a:r>
              <a:t>CRI</a:t>
            </a:r>
          </a:p>
        </p:txBody>
      </p:sp>
      <p:sp>
        <p:nvSpPr>
          <p:cNvPr id="217" name="OCI  Spec From…"/>
          <p:cNvSpPr/>
          <p:nvPr/>
        </p:nvSpPr>
        <p:spPr>
          <a:xfrm>
            <a:off x="9867736" y="6209641"/>
            <a:ext cx="3521420" cy="1369805"/>
          </a:xfrm>
          <a:prstGeom prst="rect">
            <a:avLst/>
          </a:prstGeom>
          <a:ln w="12700">
            <a:solidFill>
              <a:srgbClr val="E8BC5C"/>
            </a:solidFill>
          </a:ln>
          <a:extLst>
            <a:ext uri="{C572A759-6A51-4108-AA02-DFA0A04FC94B}">
              <ma14:wrappingTextBoxFlag xmlns:ma14="http://schemas.microsoft.com/office/mac/drawingml/2011/main" val="1"/>
            </a:ext>
          </a:extLst>
        </p:spPr>
        <p:txBody>
          <a:bodyPr lIns="0" tIns="0" rIns="0" bIns="0" anchor="ctr"/>
          <a:lstStyle/>
          <a:p>
            <a:pPr defTabSz="2438400">
              <a:defRPr sz="2000">
                <a:solidFill>
                  <a:srgbClr val="E8BC5B"/>
                </a:solidFill>
                <a:latin typeface="Arial"/>
                <a:ea typeface="Arial"/>
                <a:cs typeface="Arial"/>
                <a:sym typeface="Arial"/>
              </a:defRPr>
            </a:pPr>
            <a:r>
              <a:t>OCI  Spec From</a:t>
            </a:r>
          </a:p>
          <a:p>
            <a:pPr defTabSz="2438400">
              <a:defRPr sz="2000">
                <a:solidFill>
                  <a:srgbClr val="E8BC5B"/>
                </a:solidFill>
                <a:latin typeface="Arial"/>
                <a:ea typeface="Arial"/>
                <a:cs typeface="Arial"/>
                <a:sym typeface="Arial"/>
              </a:defRPr>
            </a:pPr>
            <a:r>
              <a:t>CRI Request</a:t>
            </a:r>
          </a:p>
        </p:txBody>
      </p:sp>
      <p:sp>
        <p:nvSpPr>
          <p:cNvPr id="218" name="Low-level Container Runtime…"/>
          <p:cNvSpPr/>
          <p:nvPr/>
        </p:nvSpPr>
        <p:spPr>
          <a:xfrm>
            <a:off x="18128215" y="5786682"/>
            <a:ext cx="3973914" cy="1369806"/>
          </a:xfrm>
          <a:prstGeom prst="rect">
            <a:avLst/>
          </a:prstGeom>
          <a:ln w="12700">
            <a:solidFill>
              <a:srgbClr val="E8BC5C"/>
            </a:solidFill>
          </a:ln>
          <a:extLst>
            <a:ext uri="{C572A759-6A51-4108-AA02-DFA0A04FC94B}">
              <ma14:wrappingTextBoxFlag xmlns:ma14="http://schemas.microsoft.com/office/mac/drawingml/2011/main" val="1"/>
            </a:ext>
          </a:extLst>
        </p:spPr>
        <p:txBody>
          <a:bodyPr lIns="0" tIns="0" rIns="0" bIns="0" anchor="ctr"/>
          <a:lstStyle/>
          <a:p>
            <a:pPr defTabSz="2438400">
              <a:defRPr sz="2000">
                <a:solidFill>
                  <a:srgbClr val="E8BC5B"/>
                </a:solidFill>
                <a:latin typeface="Arial"/>
                <a:ea typeface="Arial"/>
                <a:cs typeface="Arial"/>
                <a:sym typeface="Arial"/>
              </a:defRPr>
            </a:pPr>
            <a:r>
              <a:t>Low-level Container Runtime</a:t>
            </a:r>
          </a:p>
          <a:p>
            <a:pPr defTabSz="2438400">
              <a:defRPr sz="2000">
                <a:solidFill>
                  <a:srgbClr val="E8BC5B"/>
                </a:solidFill>
                <a:latin typeface="Arial"/>
                <a:ea typeface="Arial"/>
                <a:cs typeface="Arial"/>
                <a:sym typeface="Arial"/>
              </a:defRPr>
            </a:pPr>
            <a:r>
              <a:t>(runc/crun/kata)</a:t>
            </a:r>
          </a:p>
        </p:txBody>
      </p:sp>
      <p:sp>
        <p:nvSpPr>
          <p:cNvPr id="219" name="Line"/>
          <p:cNvSpPr/>
          <p:nvPr/>
        </p:nvSpPr>
        <p:spPr>
          <a:xfrm>
            <a:off x="13835684" y="6471585"/>
            <a:ext cx="4288856" cy="1"/>
          </a:xfrm>
          <a:prstGeom prst="line">
            <a:avLst/>
          </a:prstGeom>
          <a:ln w="25400">
            <a:solidFill>
              <a:srgbClr val="E8BC5C"/>
            </a:solidFill>
            <a:custDash>
              <a:ds d="200000" sp="200000"/>
            </a:custDash>
            <a:miter lim="400000"/>
            <a:tail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220" name="OCI"/>
          <p:cNvSpPr txBox="1"/>
          <p:nvPr/>
        </p:nvSpPr>
        <p:spPr>
          <a:xfrm>
            <a:off x="15420970" y="6697437"/>
            <a:ext cx="464270" cy="28379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2000">
                <a:solidFill>
                  <a:srgbClr val="E8BC5C"/>
                </a:solidFill>
                <a:latin typeface="Arial"/>
                <a:ea typeface="Arial"/>
                <a:cs typeface="Arial"/>
                <a:sym typeface="Arial"/>
              </a:defRPr>
            </a:lvl1pPr>
          </a:lstStyle>
          <a:p>
            <a:pPr/>
            <a:r>
              <a:t>OCI</a:t>
            </a:r>
          </a:p>
        </p:txBody>
      </p:sp>
      <p:sp>
        <p:nvSpPr>
          <p:cNvPr id="221" name="OCI Spec"/>
          <p:cNvSpPr txBox="1"/>
          <p:nvPr/>
        </p:nvSpPr>
        <p:spPr>
          <a:xfrm>
            <a:off x="15074563" y="5907066"/>
            <a:ext cx="1113781" cy="2837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2000">
                <a:solidFill>
                  <a:srgbClr val="E8BC5C"/>
                </a:solidFill>
                <a:latin typeface="Arial"/>
                <a:ea typeface="Arial"/>
                <a:cs typeface="Arial"/>
                <a:sym typeface="Arial"/>
              </a:defRPr>
            </a:lvl1pPr>
          </a:lstStyle>
          <a:p>
            <a:pPr/>
            <a:r>
              <a:t>OCI Spec</a:t>
            </a:r>
          </a:p>
        </p:txBody>
      </p:sp>
      <p:sp>
        <p:nvSpPr>
          <p:cNvPr id="222" name="Container"/>
          <p:cNvSpPr/>
          <p:nvPr/>
        </p:nvSpPr>
        <p:spPr>
          <a:xfrm>
            <a:off x="18682760" y="9227525"/>
            <a:ext cx="2864826" cy="680699"/>
          </a:xfrm>
          <a:custGeom>
            <a:avLst/>
            <a:gdLst/>
            <a:ahLst/>
            <a:cxnLst>
              <a:cxn ang="0">
                <a:pos x="wd2" y="hd2"/>
              </a:cxn>
              <a:cxn ang="5400000">
                <a:pos x="wd2" y="hd2"/>
              </a:cxn>
              <a:cxn ang="10800000">
                <a:pos x="wd2" y="hd2"/>
              </a:cxn>
              <a:cxn ang="16200000">
                <a:pos x="wd2" y="hd2"/>
              </a:cxn>
            </a:cxnLst>
            <a:rect l="0" t="0" r="r" b="b"/>
            <a:pathLst>
              <a:path w="19679" h="21600" fill="norm" stroke="1"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003D4F"/>
          </a:solidFill>
          <a:ln w="12700">
            <a:solidFill>
              <a:srgbClr val="E8BC5C"/>
            </a:solidFill>
          </a:ln>
          <a:extLst>
            <a:ext uri="{C572A759-6A51-4108-AA02-DFA0A04FC94B}">
              <ma14:wrappingTextBoxFlag xmlns:ma14="http://schemas.microsoft.com/office/mac/drawingml/2011/main" val="1"/>
            </a:ext>
          </a:extLst>
        </p:spPr>
        <p:txBody>
          <a:bodyPr lIns="0" tIns="0" rIns="0" bIns="0" anchor="ctr"/>
          <a:lstStyle>
            <a:lvl1pPr defTabSz="2438400">
              <a:defRPr sz="2000">
                <a:solidFill>
                  <a:srgbClr val="E8BC5C"/>
                </a:solidFill>
                <a:latin typeface="Arial"/>
                <a:ea typeface="Arial"/>
                <a:cs typeface="Arial"/>
                <a:sym typeface="Arial"/>
              </a:defRPr>
            </a:lvl1pPr>
          </a:lstStyle>
          <a:p>
            <a:pPr/>
            <a:r>
              <a:t>Container</a:t>
            </a:r>
          </a:p>
        </p:txBody>
      </p:sp>
      <p:sp>
        <p:nvSpPr>
          <p:cNvPr id="223" name="Line"/>
          <p:cNvSpPr/>
          <p:nvPr/>
        </p:nvSpPr>
        <p:spPr>
          <a:xfrm>
            <a:off x="20115174" y="7171782"/>
            <a:ext cx="1" cy="2059262"/>
          </a:xfrm>
          <a:prstGeom prst="line">
            <a:avLst/>
          </a:prstGeom>
          <a:ln w="25400">
            <a:solidFill>
              <a:srgbClr val="E8BC5C"/>
            </a:solidFill>
            <a:custDash>
              <a:ds d="200000" sp="200000"/>
            </a:custDash>
            <a:miter lim="400000"/>
            <a:tail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224" name="关于docker的接入：kubelet—-&gt; cri-dockerd—-&gt;dockerd—-&gt;containerd——&gt;……"/>
          <p:cNvSpPr txBox="1"/>
          <p:nvPr/>
        </p:nvSpPr>
        <p:spPr>
          <a:xfrm>
            <a:off x="1484127" y="12397217"/>
            <a:ext cx="13739959" cy="469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2438400">
              <a:defRPr sz="2600">
                <a:solidFill>
                  <a:srgbClr val="E8BC5C"/>
                </a:solidFill>
                <a:latin typeface="Arial"/>
                <a:ea typeface="Arial"/>
                <a:cs typeface="Arial"/>
                <a:sym typeface="Arial"/>
              </a:defRPr>
            </a:lvl1pPr>
          </a:lstStyle>
          <a:p>
            <a:pPr/>
            <a:r>
              <a:t>关于docker的接入：kubelet—-&gt; cri-dockerd—-&gt;dockerd—-&gt;containerd——&gt;……</a:t>
            </a:r>
          </a:p>
        </p:txBody>
      </p:sp>
      <p:sp>
        <p:nvSpPr>
          <p:cNvPr id="225" name="Workload"/>
          <p:cNvSpPr/>
          <p:nvPr/>
        </p:nvSpPr>
        <p:spPr>
          <a:xfrm>
            <a:off x="19819100" y="3899344"/>
            <a:ext cx="2440782" cy="18085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0" y="0"/>
                </a:moveTo>
                <a:cubicBezTo>
                  <a:pt x="819" y="0"/>
                  <a:pt x="0" y="1106"/>
                  <a:pt x="0" y="2470"/>
                </a:cubicBezTo>
                <a:lnTo>
                  <a:pt x="0" y="9793"/>
                </a:lnTo>
                <a:cubicBezTo>
                  <a:pt x="0" y="11156"/>
                  <a:pt x="819" y="12262"/>
                  <a:pt x="1830" y="12262"/>
                </a:cubicBezTo>
                <a:lnTo>
                  <a:pt x="6635" y="12262"/>
                </a:lnTo>
                <a:lnTo>
                  <a:pt x="10045" y="21600"/>
                </a:lnTo>
                <a:lnTo>
                  <a:pt x="13459" y="12262"/>
                </a:lnTo>
                <a:lnTo>
                  <a:pt x="19770" y="12262"/>
                </a:lnTo>
                <a:cubicBezTo>
                  <a:pt x="20781" y="12262"/>
                  <a:pt x="21600" y="11156"/>
                  <a:pt x="21600" y="9793"/>
                </a:cubicBezTo>
                <a:lnTo>
                  <a:pt x="21600" y="2470"/>
                </a:lnTo>
                <a:cubicBezTo>
                  <a:pt x="21600" y="1106"/>
                  <a:pt x="20781" y="0"/>
                  <a:pt x="19770" y="0"/>
                </a:cubicBezTo>
                <a:lnTo>
                  <a:pt x="1830" y="0"/>
                </a:lnTo>
                <a:close/>
              </a:path>
            </a:pathLst>
          </a:custGeom>
          <a:ln w="25400">
            <a:solidFill>
              <a:srgbClr val="E8BC5C"/>
            </a:solidFill>
            <a:custDash>
              <a:ds d="200000" sp="200000"/>
            </a:custDash>
            <a:miter lim="400000"/>
          </a:ln>
          <a:extLst>
            <a:ext uri="{C572A759-6A51-4108-AA02-DFA0A04FC94B}">
              <ma14:wrappingTextBoxFlag xmlns:ma14="http://schemas.microsoft.com/office/mac/drawingml/2011/main" val="1"/>
            </a:ext>
          </a:extLst>
        </p:spPr>
        <p:txBody>
          <a:bodyPr lIns="0" tIns="0" rIns="0" bIns="0" anchor="ctr"/>
          <a:lstStyle>
            <a:lvl1pPr defTabSz="2438400">
              <a:defRPr sz="2600">
                <a:solidFill>
                  <a:srgbClr val="E8BC5C"/>
                </a:solidFill>
                <a:latin typeface="NotoSansSC-Regular"/>
                <a:ea typeface="NotoSansSC-Regular"/>
                <a:cs typeface="NotoSansSC-Regular"/>
                <a:sym typeface="NotoSansSC-Regular"/>
              </a:defRPr>
            </a:lvl1pPr>
          </a:lstStyle>
          <a:p>
            <a:pPr/>
            <a:r>
              <a:t>Workload</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163C4D"/>
        </a:solidFill>
      </p:bgPr>
    </p:bg>
    <p:spTree>
      <p:nvGrpSpPr>
        <p:cNvPr id="1" name=""/>
        <p:cNvGrpSpPr/>
        <p:nvPr/>
      </p:nvGrpSpPr>
      <p:grpSpPr>
        <a:xfrm>
          <a:off x="0" y="0"/>
          <a:ext cx="0" cy="0"/>
          <a:chOff x="0" y="0"/>
          <a:chExt cx="0" cy="0"/>
        </a:xfrm>
      </p:grpSpPr>
      <p:sp>
        <p:nvSpPr>
          <p:cNvPr id="229" name="High-level Container Runtime…"/>
          <p:cNvSpPr/>
          <p:nvPr/>
        </p:nvSpPr>
        <p:spPr>
          <a:xfrm>
            <a:off x="9429674" y="5121731"/>
            <a:ext cx="4397545" cy="3386668"/>
          </a:xfrm>
          <a:prstGeom prst="roundRect">
            <a:avLst>
              <a:gd name="adj" fmla="val 5691"/>
            </a:avLst>
          </a:prstGeom>
          <a:ln w="12700">
            <a:solidFill>
              <a:srgbClr val="E8BC5C"/>
            </a:solidFill>
          </a:ln>
          <a:extLst>
            <a:ext uri="{C572A759-6A51-4108-AA02-DFA0A04FC94B}">
              <ma14:wrappingTextBoxFlag xmlns:ma14="http://schemas.microsoft.com/office/mac/drawingml/2011/main" val="1"/>
            </a:ext>
          </a:extLst>
        </p:spPr>
        <p:txBody>
          <a:bodyPr lIns="0" tIns="0" rIns="0" bIns="0"/>
          <a:lstStyle/>
          <a:p>
            <a:pPr defTabSz="2438400">
              <a:defRPr sz="2000">
                <a:solidFill>
                  <a:srgbClr val="E8BC5C"/>
                </a:solidFill>
                <a:latin typeface="Arial"/>
                <a:ea typeface="Arial"/>
                <a:cs typeface="Arial"/>
                <a:sym typeface="Arial"/>
              </a:defRPr>
            </a:pPr>
            <a:r>
              <a:t>High-level Container Runtime</a:t>
            </a:r>
          </a:p>
          <a:p>
            <a:pPr defTabSz="2438400">
              <a:defRPr sz="2000">
                <a:solidFill>
                  <a:srgbClr val="E8BC5C"/>
                </a:solidFill>
                <a:latin typeface="Arial"/>
                <a:ea typeface="Arial"/>
                <a:cs typeface="Arial"/>
                <a:sym typeface="Arial"/>
              </a:defRPr>
            </a:pPr>
            <a:r>
              <a:t>(CRI runtime) </a:t>
            </a:r>
          </a:p>
          <a:p>
            <a:pPr defTabSz="2438400">
              <a:defRPr sz="2000">
                <a:solidFill>
                  <a:srgbClr val="E8BC5C"/>
                </a:solidFill>
                <a:latin typeface="NotoSansSC-Regular"/>
                <a:ea typeface="NotoSansSC-Regular"/>
                <a:cs typeface="NotoSansSC-Regular"/>
                <a:sym typeface="NotoSansSC-Regular"/>
              </a:defRPr>
            </a:pPr>
            <a:r>
              <a:t>(containerd/cri-o)</a:t>
            </a:r>
          </a:p>
        </p:txBody>
      </p:sp>
      <p:pic>
        <p:nvPicPr>
          <p:cNvPr id="230" name="Image" descr="Image"/>
          <p:cNvPicPr>
            <a:picLocks noChangeAspect="1"/>
          </p:cNvPicPr>
          <p:nvPr/>
        </p:nvPicPr>
        <p:blipFill>
          <a:blip r:embed="rId3">
            <a:extLst/>
          </a:blip>
          <a:stretch>
            <a:fillRect/>
          </a:stretch>
        </p:blipFill>
        <p:spPr>
          <a:xfrm>
            <a:off x="25723918" y="8247433"/>
            <a:ext cx="14063809" cy="3545252"/>
          </a:xfrm>
          <a:prstGeom prst="rect">
            <a:avLst/>
          </a:prstGeom>
          <a:ln w="12700">
            <a:miter lim="400000"/>
          </a:ln>
        </p:spPr>
      </p:pic>
      <p:sp>
        <p:nvSpPr>
          <p:cNvPr id="231" name="Google Shape;90;p19"/>
          <p:cNvSpPr txBox="1"/>
          <p:nvPr/>
        </p:nvSpPr>
        <p:spPr>
          <a:xfrm>
            <a:off x="509545" y="329402"/>
            <a:ext cx="17718335" cy="89356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gn="l" defTabSz="2438400">
              <a:defRPr sz="4800">
                <a:solidFill>
                  <a:srgbClr val="E8BC5B"/>
                </a:solidFill>
                <a:latin typeface="NotoSansSC-Bold"/>
                <a:ea typeface="NotoSansSC-Bold"/>
                <a:cs typeface="NotoSansSC-Bold"/>
                <a:sym typeface="NotoSansSC-Bold"/>
              </a:defRPr>
            </a:lvl1pPr>
          </a:lstStyle>
          <a:p>
            <a:pPr/>
            <a:r>
              <a:t>在Low-level Container Runtime中支持WASM Workload</a:t>
            </a:r>
          </a:p>
        </p:txBody>
      </p:sp>
      <p:sp>
        <p:nvSpPr>
          <p:cNvPr id="232" name="K8S"/>
          <p:cNvSpPr/>
          <p:nvPr/>
        </p:nvSpPr>
        <p:spPr>
          <a:xfrm>
            <a:off x="2734365" y="6130162"/>
            <a:ext cx="2394313" cy="1369805"/>
          </a:xfrm>
          <a:prstGeom prst="rect">
            <a:avLst/>
          </a:prstGeom>
          <a:ln w="12700">
            <a:solidFill>
              <a:srgbClr val="E8BC5C"/>
            </a:solidFill>
          </a:ln>
          <a:extLst>
            <a:ext uri="{C572A759-6A51-4108-AA02-DFA0A04FC94B}">
              <ma14:wrappingTextBoxFlag xmlns:ma14="http://schemas.microsoft.com/office/mac/drawingml/2011/main" val="1"/>
            </a:ext>
          </a:extLst>
        </p:spPr>
        <p:txBody>
          <a:bodyPr lIns="0" tIns="0" rIns="0" bIns="0"/>
          <a:lstStyle>
            <a:lvl1pPr defTabSz="2438400">
              <a:defRPr sz="2000">
                <a:solidFill>
                  <a:srgbClr val="E8BC5B"/>
                </a:solidFill>
                <a:latin typeface="NotoSansSC-Regular"/>
                <a:ea typeface="NotoSansSC-Regular"/>
                <a:cs typeface="NotoSansSC-Regular"/>
                <a:sym typeface="NotoSansSC-Regular"/>
              </a:defRPr>
            </a:lvl1pPr>
          </a:lstStyle>
          <a:p>
            <a:pPr/>
            <a:r>
              <a:t>K8S</a:t>
            </a:r>
          </a:p>
        </p:txBody>
      </p:sp>
      <p:pic>
        <p:nvPicPr>
          <p:cNvPr id="233" name="Image" descr="Image"/>
          <p:cNvPicPr>
            <a:picLocks noChangeAspect="1"/>
          </p:cNvPicPr>
          <p:nvPr/>
        </p:nvPicPr>
        <p:blipFill>
          <a:blip r:embed="rId4">
            <a:extLst/>
          </a:blip>
          <a:stretch>
            <a:fillRect/>
          </a:stretch>
        </p:blipFill>
        <p:spPr>
          <a:xfrm>
            <a:off x="3562713" y="6660994"/>
            <a:ext cx="737617" cy="714566"/>
          </a:xfrm>
          <a:prstGeom prst="rect">
            <a:avLst/>
          </a:prstGeom>
          <a:ln w="12700">
            <a:miter lim="400000"/>
          </a:ln>
        </p:spPr>
      </p:pic>
      <p:sp>
        <p:nvSpPr>
          <p:cNvPr id="234" name="Line"/>
          <p:cNvSpPr/>
          <p:nvPr/>
        </p:nvSpPr>
        <p:spPr>
          <a:xfrm>
            <a:off x="5138981" y="6815065"/>
            <a:ext cx="4288857" cy="1"/>
          </a:xfrm>
          <a:prstGeom prst="line">
            <a:avLst/>
          </a:prstGeom>
          <a:ln w="25400">
            <a:solidFill>
              <a:srgbClr val="E8BC5C"/>
            </a:solidFill>
            <a:tail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235" name="Line"/>
          <p:cNvSpPr/>
          <p:nvPr/>
        </p:nvSpPr>
        <p:spPr>
          <a:xfrm>
            <a:off x="3931521" y="4186701"/>
            <a:ext cx="1" cy="1929653"/>
          </a:xfrm>
          <a:prstGeom prst="line">
            <a:avLst/>
          </a:prstGeom>
          <a:ln w="25400">
            <a:solidFill>
              <a:srgbClr val="E8BC5C"/>
            </a:solidFill>
            <a:tail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236" name="Pod Spec"/>
          <p:cNvSpPr txBox="1"/>
          <p:nvPr/>
        </p:nvSpPr>
        <p:spPr>
          <a:xfrm>
            <a:off x="4055480" y="4954421"/>
            <a:ext cx="1114153"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2000">
                <a:solidFill>
                  <a:srgbClr val="E8BC5C"/>
                </a:solidFill>
                <a:latin typeface="NotoSansSC-Regular"/>
                <a:ea typeface="NotoSansSC-Regular"/>
                <a:cs typeface="NotoSansSC-Regular"/>
                <a:sym typeface="NotoSansSC-Regular"/>
              </a:defRPr>
            </a:lvl1pPr>
          </a:lstStyle>
          <a:p>
            <a:pPr/>
            <a:r>
              <a:t>Pod Spec</a:t>
            </a:r>
          </a:p>
        </p:txBody>
      </p:sp>
      <p:sp>
        <p:nvSpPr>
          <p:cNvPr id="237" name="CRI Request"/>
          <p:cNvSpPr txBox="1"/>
          <p:nvPr/>
        </p:nvSpPr>
        <p:spPr>
          <a:xfrm>
            <a:off x="6296102" y="6250545"/>
            <a:ext cx="1466752"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2000">
                <a:solidFill>
                  <a:srgbClr val="E8BC5C"/>
                </a:solidFill>
                <a:latin typeface="NotoSansSC-Regular"/>
                <a:ea typeface="NotoSansSC-Regular"/>
                <a:cs typeface="NotoSansSC-Regular"/>
                <a:sym typeface="NotoSansSC-Regular"/>
              </a:defRPr>
            </a:lvl1pPr>
          </a:lstStyle>
          <a:p>
            <a:pPr/>
            <a:r>
              <a:t>CRI Request</a:t>
            </a:r>
          </a:p>
        </p:txBody>
      </p:sp>
      <p:sp>
        <p:nvSpPr>
          <p:cNvPr id="238" name="CRI"/>
          <p:cNvSpPr txBox="1"/>
          <p:nvPr/>
        </p:nvSpPr>
        <p:spPr>
          <a:xfrm>
            <a:off x="6610539" y="7040917"/>
            <a:ext cx="450131"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2000">
                <a:solidFill>
                  <a:srgbClr val="E8BC5C"/>
                </a:solidFill>
                <a:latin typeface="NotoSansSC-Regular"/>
                <a:ea typeface="NotoSansSC-Regular"/>
                <a:cs typeface="NotoSansSC-Regular"/>
                <a:sym typeface="NotoSansSC-Regular"/>
              </a:defRPr>
            </a:lvl1pPr>
          </a:lstStyle>
          <a:p>
            <a:pPr/>
            <a:r>
              <a:t>CRI</a:t>
            </a:r>
          </a:p>
        </p:txBody>
      </p:sp>
      <p:sp>
        <p:nvSpPr>
          <p:cNvPr id="239" name="OCI  Spec From…"/>
          <p:cNvSpPr/>
          <p:nvPr/>
        </p:nvSpPr>
        <p:spPr>
          <a:xfrm>
            <a:off x="9867736" y="6553121"/>
            <a:ext cx="3521420" cy="1369805"/>
          </a:xfrm>
          <a:prstGeom prst="rect">
            <a:avLst/>
          </a:prstGeom>
          <a:ln w="12700">
            <a:solidFill>
              <a:srgbClr val="E8BC5C"/>
            </a:solidFill>
          </a:ln>
          <a:extLst>
            <a:ext uri="{C572A759-6A51-4108-AA02-DFA0A04FC94B}">
              <ma14:wrappingTextBoxFlag xmlns:ma14="http://schemas.microsoft.com/office/mac/drawingml/2011/main" val="1"/>
            </a:ext>
          </a:extLst>
        </p:spPr>
        <p:txBody>
          <a:bodyPr lIns="0" tIns="0" rIns="0" bIns="0" anchor="ctr"/>
          <a:lstStyle/>
          <a:p>
            <a:pPr defTabSz="2438400">
              <a:defRPr>
                <a:solidFill>
                  <a:srgbClr val="E8BC5B"/>
                </a:solidFill>
                <a:latin typeface="NotoSansSC-Regular"/>
                <a:ea typeface="NotoSansSC-Regular"/>
                <a:cs typeface="NotoSansSC-Regular"/>
                <a:sym typeface="NotoSansSC-Regular"/>
              </a:defRPr>
            </a:pPr>
            <a:r>
              <a:t>OCI  Spec From</a:t>
            </a:r>
          </a:p>
          <a:p>
            <a:pPr defTabSz="2438400">
              <a:defRPr>
                <a:solidFill>
                  <a:srgbClr val="E8BC5B"/>
                </a:solidFill>
                <a:latin typeface="NotoSansSC-Regular"/>
                <a:ea typeface="NotoSansSC-Regular"/>
                <a:cs typeface="NotoSansSC-Regular"/>
                <a:sym typeface="NotoSansSC-Regular"/>
              </a:defRPr>
            </a:pPr>
            <a:r>
              <a:t>CRI Request</a:t>
            </a:r>
          </a:p>
        </p:txBody>
      </p:sp>
      <p:pic>
        <p:nvPicPr>
          <p:cNvPr id="240" name="Image" descr="Image"/>
          <p:cNvPicPr>
            <a:picLocks noChangeAspect="1"/>
          </p:cNvPicPr>
          <p:nvPr/>
        </p:nvPicPr>
        <p:blipFill>
          <a:blip r:embed="rId5">
            <a:extLst/>
          </a:blip>
          <a:stretch>
            <a:fillRect/>
          </a:stretch>
        </p:blipFill>
        <p:spPr>
          <a:xfrm>
            <a:off x="26410685" y="8416477"/>
            <a:ext cx="6849563" cy="6813701"/>
          </a:xfrm>
          <a:prstGeom prst="rect">
            <a:avLst/>
          </a:prstGeom>
          <a:ln w="12700">
            <a:miter lim="400000"/>
          </a:ln>
        </p:spPr>
      </p:pic>
      <p:sp>
        <p:nvSpPr>
          <p:cNvPr id="241" name="Low-level Container runtime…"/>
          <p:cNvSpPr/>
          <p:nvPr/>
        </p:nvSpPr>
        <p:spPr>
          <a:xfrm>
            <a:off x="18128215" y="6130162"/>
            <a:ext cx="3521420" cy="1369805"/>
          </a:xfrm>
          <a:prstGeom prst="rect">
            <a:avLst/>
          </a:prstGeom>
          <a:ln w="12700">
            <a:solidFill>
              <a:srgbClr val="E8BC5C"/>
            </a:solidFill>
          </a:ln>
          <a:extLst>
            <a:ext uri="{C572A759-6A51-4108-AA02-DFA0A04FC94B}">
              <ma14:wrappingTextBoxFlag xmlns:ma14="http://schemas.microsoft.com/office/mac/drawingml/2011/main" val="1"/>
            </a:ext>
          </a:extLst>
        </p:spPr>
        <p:txBody>
          <a:bodyPr lIns="0" tIns="0" rIns="0" bIns="0" anchor="ctr"/>
          <a:lstStyle/>
          <a:p>
            <a:pPr defTabSz="2438400">
              <a:defRPr sz="2000">
                <a:solidFill>
                  <a:srgbClr val="E8BC5B"/>
                </a:solidFill>
                <a:latin typeface="NotoSansSC-Regular"/>
                <a:ea typeface="NotoSansSC-Regular"/>
                <a:cs typeface="NotoSansSC-Regular"/>
                <a:sym typeface="NotoSansSC-Regular"/>
              </a:defRPr>
            </a:pPr>
            <a:r>
              <a:t>Low-level Container runtime</a:t>
            </a:r>
          </a:p>
          <a:p>
            <a:pPr defTabSz="2438400">
              <a:defRPr sz="2000">
                <a:solidFill>
                  <a:srgbClr val="E8BC5B"/>
                </a:solidFill>
                <a:latin typeface="NotoSansSC-Regular"/>
                <a:ea typeface="NotoSansSC-Regular"/>
                <a:cs typeface="NotoSansSC-Regular"/>
                <a:sym typeface="NotoSansSC-Regular"/>
              </a:defRPr>
            </a:pPr>
            <a:r>
              <a:t>(runc/crun/kata)</a:t>
            </a:r>
          </a:p>
        </p:txBody>
      </p:sp>
      <p:sp>
        <p:nvSpPr>
          <p:cNvPr id="242" name="Line"/>
          <p:cNvSpPr/>
          <p:nvPr/>
        </p:nvSpPr>
        <p:spPr>
          <a:xfrm>
            <a:off x="13835684" y="6815065"/>
            <a:ext cx="4288856" cy="1"/>
          </a:xfrm>
          <a:prstGeom prst="line">
            <a:avLst/>
          </a:prstGeom>
          <a:ln w="25400">
            <a:solidFill>
              <a:srgbClr val="E8BC5C"/>
            </a:solidFill>
            <a:custDash>
              <a:ds d="200000" sp="200000"/>
            </a:custDash>
            <a:miter lim="400000"/>
            <a:tail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243" name="OCI"/>
          <p:cNvSpPr txBox="1"/>
          <p:nvPr/>
        </p:nvSpPr>
        <p:spPr>
          <a:xfrm>
            <a:off x="15722342" y="7040917"/>
            <a:ext cx="464270"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2000">
                <a:solidFill>
                  <a:srgbClr val="E8BC5C"/>
                </a:solidFill>
                <a:latin typeface="NotoSansSC-Regular"/>
                <a:ea typeface="NotoSansSC-Regular"/>
                <a:cs typeface="NotoSansSC-Regular"/>
                <a:sym typeface="NotoSansSC-Regular"/>
              </a:defRPr>
            </a:lvl1pPr>
          </a:lstStyle>
          <a:p>
            <a:pPr/>
            <a:r>
              <a:t>OCI</a:t>
            </a:r>
          </a:p>
        </p:txBody>
      </p:sp>
      <p:sp>
        <p:nvSpPr>
          <p:cNvPr id="244" name="OCI Spec"/>
          <p:cNvSpPr txBox="1"/>
          <p:nvPr/>
        </p:nvSpPr>
        <p:spPr>
          <a:xfrm>
            <a:off x="15375937" y="6245800"/>
            <a:ext cx="1113781" cy="304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2000">
                <a:solidFill>
                  <a:srgbClr val="E8BC5C"/>
                </a:solidFill>
                <a:latin typeface="NotoSansSC-Regular"/>
                <a:ea typeface="NotoSansSC-Regular"/>
                <a:cs typeface="NotoSansSC-Regular"/>
                <a:sym typeface="NotoSansSC-Regular"/>
              </a:defRPr>
            </a:lvl1pPr>
          </a:lstStyle>
          <a:p>
            <a:pPr/>
            <a:r>
              <a:t>OCI Spec</a:t>
            </a:r>
          </a:p>
        </p:txBody>
      </p:sp>
      <p:sp>
        <p:nvSpPr>
          <p:cNvPr id="245" name="Container"/>
          <p:cNvSpPr/>
          <p:nvPr/>
        </p:nvSpPr>
        <p:spPr>
          <a:xfrm>
            <a:off x="18456512" y="9485135"/>
            <a:ext cx="2864825" cy="680699"/>
          </a:xfrm>
          <a:custGeom>
            <a:avLst/>
            <a:gdLst/>
            <a:ahLst/>
            <a:cxnLst>
              <a:cxn ang="0">
                <a:pos x="wd2" y="hd2"/>
              </a:cxn>
              <a:cxn ang="5400000">
                <a:pos x="wd2" y="hd2"/>
              </a:cxn>
              <a:cxn ang="10800000">
                <a:pos x="wd2" y="hd2"/>
              </a:cxn>
              <a:cxn ang="16200000">
                <a:pos x="wd2" y="hd2"/>
              </a:cxn>
            </a:cxnLst>
            <a:rect l="0" t="0" r="r" b="b"/>
            <a:pathLst>
              <a:path w="19679" h="21600" fill="norm" stroke="1"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003D4F"/>
          </a:solidFill>
          <a:ln w="12700">
            <a:solidFill>
              <a:srgbClr val="E8BC5C"/>
            </a:solidFill>
          </a:ln>
          <a:extLst>
            <a:ext uri="{C572A759-6A51-4108-AA02-DFA0A04FC94B}">
              <ma14:wrappingTextBoxFlag xmlns:ma14="http://schemas.microsoft.com/office/mac/drawingml/2011/main" val="1"/>
            </a:ext>
          </a:extLst>
        </p:spPr>
        <p:txBody>
          <a:bodyPr lIns="0" tIns="0" rIns="0" bIns="0" anchor="ctr"/>
          <a:lstStyle>
            <a:lvl1pPr defTabSz="2438400">
              <a:defRPr sz="2000">
                <a:solidFill>
                  <a:srgbClr val="E8BC5C"/>
                </a:solidFill>
                <a:latin typeface="NotoSansSC-Regular"/>
                <a:ea typeface="NotoSansSC-Regular"/>
                <a:cs typeface="NotoSansSC-Regular"/>
                <a:sym typeface="NotoSansSC-Regular"/>
              </a:defRPr>
            </a:lvl1pPr>
          </a:lstStyle>
          <a:p>
            <a:pPr/>
            <a:r>
              <a:t>Container</a:t>
            </a:r>
          </a:p>
        </p:txBody>
      </p:sp>
      <p:sp>
        <p:nvSpPr>
          <p:cNvPr id="246" name="Line"/>
          <p:cNvSpPr/>
          <p:nvPr/>
        </p:nvSpPr>
        <p:spPr>
          <a:xfrm>
            <a:off x="19888925" y="7515261"/>
            <a:ext cx="1" cy="2059262"/>
          </a:xfrm>
          <a:prstGeom prst="line">
            <a:avLst/>
          </a:prstGeom>
          <a:ln w="25400">
            <a:solidFill>
              <a:srgbClr val="E8BC5C"/>
            </a:solidFill>
            <a:custDash>
              <a:ds d="200000" sp="200000"/>
            </a:custDash>
            <a:miter lim="400000"/>
            <a:tail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247" name="WASM"/>
          <p:cNvSpPr/>
          <p:nvPr/>
        </p:nvSpPr>
        <p:spPr>
          <a:xfrm>
            <a:off x="19739365" y="4060655"/>
            <a:ext cx="2541986" cy="1905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617" y="0"/>
                </a:moveTo>
                <a:cubicBezTo>
                  <a:pt x="1647" y="0"/>
                  <a:pt x="860" y="1050"/>
                  <a:pt x="860" y="2344"/>
                </a:cubicBezTo>
                <a:lnTo>
                  <a:pt x="860" y="7416"/>
                </a:lnTo>
                <a:lnTo>
                  <a:pt x="0" y="21600"/>
                </a:lnTo>
                <a:lnTo>
                  <a:pt x="3814" y="11642"/>
                </a:lnTo>
                <a:lnTo>
                  <a:pt x="19843" y="11642"/>
                </a:lnTo>
                <a:cubicBezTo>
                  <a:pt x="20813" y="11642"/>
                  <a:pt x="21600" y="10592"/>
                  <a:pt x="21600" y="9297"/>
                </a:cubicBezTo>
                <a:lnTo>
                  <a:pt x="21600" y="2344"/>
                </a:lnTo>
                <a:cubicBezTo>
                  <a:pt x="21600" y="1050"/>
                  <a:pt x="20813" y="0"/>
                  <a:pt x="19843" y="0"/>
                </a:cubicBezTo>
                <a:lnTo>
                  <a:pt x="2617" y="0"/>
                </a:lnTo>
                <a:close/>
              </a:path>
            </a:pathLst>
          </a:custGeom>
          <a:ln w="25400">
            <a:solidFill>
              <a:srgbClr val="F2617B"/>
            </a:solidFill>
            <a:custDash>
              <a:ds d="200000" sp="200000"/>
            </a:custDash>
            <a:miter lim="400000"/>
          </a:ln>
          <a:extLst>
            <a:ext uri="{C572A759-6A51-4108-AA02-DFA0A04FC94B}">
              <ma14:wrappingTextBoxFlag xmlns:ma14="http://schemas.microsoft.com/office/mac/drawingml/2011/main" val="1"/>
            </a:ext>
          </a:extLst>
        </p:spPr>
        <p:txBody>
          <a:bodyPr lIns="0" tIns="0" rIns="0" bIns="0" anchor="ctr"/>
          <a:lstStyle>
            <a:lvl1pPr defTabSz="2438400">
              <a:defRPr sz="2600">
                <a:solidFill>
                  <a:srgbClr val="F2617B"/>
                </a:solidFill>
                <a:latin typeface="NotoSansSC-Regular"/>
                <a:ea typeface="NotoSansSC-Regular"/>
                <a:cs typeface="NotoSansSC-Regular"/>
                <a:sym typeface="NotoSansSC-Regular"/>
              </a:defRPr>
            </a:lvl1pPr>
          </a:lstStyle>
          <a:p>
            <a:pPr/>
            <a:r>
              <a:t>WASM</a:t>
            </a:r>
          </a:p>
        </p:txBody>
      </p:sp>
      <p:sp>
        <p:nvSpPr>
          <p:cNvPr id="248" name="Google Shape;90;p19"/>
          <p:cNvSpPr txBox="1"/>
          <p:nvPr/>
        </p:nvSpPr>
        <p:spPr>
          <a:xfrm>
            <a:off x="6694971" y="11607302"/>
            <a:ext cx="9866950" cy="893564"/>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2438400">
              <a:defRPr sz="2800">
                <a:solidFill>
                  <a:srgbClr val="E8BC5B"/>
                </a:solidFill>
                <a:latin typeface="NotoSansSC-Regular"/>
                <a:ea typeface="NotoSansSC-Regular"/>
                <a:cs typeface="NotoSansSC-Regular"/>
                <a:sym typeface="NotoSansSC-Regular"/>
              </a:defRPr>
            </a:lvl1pPr>
          </a:lstStyle>
          <a:p>
            <a:pPr/>
            <a:r>
              <a:t>通过扩展Low-level Container的能力来支持WASM Workload</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163C4D"/>
        </a:solidFill>
      </p:bgPr>
    </p:bg>
    <p:spTree>
      <p:nvGrpSpPr>
        <p:cNvPr id="1" name=""/>
        <p:cNvGrpSpPr/>
        <p:nvPr/>
      </p:nvGrpSpPr>
      <p:grpSpPr>
        <a:xfrm>
          <a:off x="0" y="0"/>
          <a:ext cx="0" cy="0"/>
          <a:chOff x="0" y="0"/>
          <a:chExt cx="0" cy="0"/>
        </a:xfrm>
      </p:grpSpPr>
      <p:pic>
        <p:nvPicPr>
          <p:cNvPr id="252" name="Image" descr="Image"/>
          <p:cNvPicPr>
            <a:picLocks noChangeAspect="1"/>
          </p:cNvPicPr>
          <p:nvPr/>
        </p:nvPicPr>
        <p:blipFill>
          <a:blip r:embed="rId3">
            <a:extLst/>
          </a:blip>
          <a:stretch>
            <a:fillRect/>
          </a:stretch>
        </p:blipFill>
        <p:spPr>
          <a:xfrm>
            <a:off x="25723918" y="8247433"/>
            <a:ext cx="14063809" cy="3545252"/>
          </a:xfrm>
          <a:prstGeom prst="rect">
            <a:avLst/>
          </a:prstGeom>
          <a:ln w="12700">
            <a:miter lim="400000"/>
          </a:ln>
        </p:spPr>
      </p:pic>
      <p:sp>
        <p:nvSpPr>
          <p:cNvPr id="253" name="Google Shape;90;p19"/>
          <p:cNvSpPr txBox="1"/>
          <p:nvPr/>
        </p:nvSpPr>
        <p:spPr>
          <a:xfrm>
            <a:off x="509545" y="329402"/>
            <a:ext cx="17718335" cy="89356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gn="l" defTabSz="2438400">
              <a:defRPr sz="4800">
                <a:solidFill>
                  <a:srgbClr val="E8BC5B"/>
                </a:solidFill>
                <a:latin typeface="NotoSansSC-Bold"/>
                <a:ea typeface="NotoSansSC-Bold"/>
                <a:cs typeface="NotoSansSC-Bold"/>
                <a:sym typeface="NotoSansSC-Bold"/>
              </a:defRPr>
            </a:lvl1pPr>
          </a:lstStyle>
          <a:p>
            <a:pPr/>
            <a:r>
              <a:t>在CRun中运行WASM Workload</a:t>
            </a:r>
          </a:p>
        </p:txBody>
      </p:sp>
      <p:sp>
        <p:nvSpPr>
          <p:cNvPr id="254" name="Google Shape;90;p19"/>
          <p:cNvSpPr txBox="1"/>
          <p:nvPr/>
        </p:nvSpPr>
        <p:spPr>
          <a:xfrm>
            <a:off x="1429274" y="2404227"/>
            <a:ext cx="5276797" cy="54770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1877567">
              <a:defRPr sz="3080">
                <a:solidFill>
                  <a:srgbClr val="E8BC5B"/>
                </a:solidFill>
                <a:latin typeface="Helvetica"/>
                <a:ea typeface="Helvetica"/>
                <a:cs typeface="Helvetica"/>
                <a:sym typeface="Helvetica"/>
              </a:defRPr>
            </a:lvl1pPr>
          </a:lstStyle>
          <a:p>
            <a:pPr/>
            <a:r>
              <a:t>CRun为标准的OCI实现</a:t>
            </a:r>
          </a:p>
        </p:txBody>
      </p:sp>
      <p:sp>
        <p:nvSpPr>
          <p:cNvPr id="255" name="Google Shape;90;p19"/>
          <p:cNvSpPr txBox="1"/>
          <p:nvPr/>
        </p:nvSpPr>
        <p:spPr>
          <a:xfrm>
            <a:off x="1567523" y="5150677"/>
            <a:ext cx="3603508" cy="54770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2243327">
              <a:defRPr sz="3680">
                <a:solidFill>
                  <a:srgbClr val="E8BC5B"/>
                </a:solidFill>
                <a:latin typeface="Helvetica"/>
                <a:ea typeface="Helvetica"/>
                <a:cs typeface="Helvetica"/>
                <a:sym typeface="Helvetica"/>
              </a:defRPr>
            </a:lvl1pPr>
          </a:lstStyle>
          <a:p>
            <a:pPr/>
            <a:r>
              <a:t>Wasmtime</a:t>
            </a:r>
          </a:p>
        </p:txBody>
      </p:sp>
      <p:sp>
        <p:nvSpPr>
          <p:cNvPr id="256" name="Google Shape;90;p19"/>
          <p:cNvSpPr txBox="1"/>
          <p:nvPr/>
        </p:nvSpPr>
        <p:spPr>
          <a:xfrm>
            <a:off x="1567523" y="4232588"/>
            <a:ext cx="3603508" cy="54770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2243327">
              <a:defRPr sz="3680">
                <a:solidFill>
                  <a:srgbClr val="E8BC5B"/>
                </a:solidFill>
                <a:latin typeface="Helvetica"/>
                <a:ea typeface="Helvetica"/>
                <a:cs typeface="Helvetica"/>
                <a:sym typeface="Helvetica"/>
              </a:defRPr>
            </a:lvl1pPr>
          </a:lstStyle>
          <a:p>
            <a:pPr/>
            <a:r>
              <a:t>Wasmer</a:t>
            </a:r>
          </a:p>
        </p:txBody>
      </p:sp>
      <p:sp>
        <p:nvSpPr>
          <p:cNvPr id="257" name="Google Shape;90;p19"/>
          <p:cNvSpPr txBox="1"/>
          <p:nvPr/>
        </p:nvSpPr>
        <p:spPr>
          <a:xfrm>
            <a:off x="1567523" y="6354941"/>
            <a:ext cx="3603508" cy="54770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2243327">
              <a:defRPr sz="3680">
                <a:solidFill>
                  <a:srgbClr val="E8BC5B"/>
                </a:solidFill>
                <a:latin typeface="Helvetica"/>
                <a:ea typeface="Helvetica"/>
                <a:cs typeface="Helvetica"/>
                <a:sym typeface="Helvetica"/>
              </a:defRPr>
            </a:lvl1pPr>
          </a:lstStyle>
          <a:p>
            <a:pPr/>
            <a:r>
              <a:t>WasmEdge</a:t>
            </a:r>
          </a:p>
        </p:txBody>
      </p:sp>
      <p:pic>
        <p:nvPicPr>
          <p:cNvPr id="258" name="Image" descr="Image"/>
          <p:cNvPicPr>
            <a:picLocks noChangeAspect="1"/>
          </p:cNvPicPr>
          <p:nvPr/>
        </p:nvPicPr>
        <p:blipFill>
          <a:blip r:embed="rId4">
            <a:extLst/>
          </a:blip>
          <a:stretch>
            <a:fillRect/>
          </a:stretch>
        </p:blipFill>
        <p:spPr>
          <a:xfrm>
            <a:off x="11426317" y="2016048"/>
            <a:ext cx="11921360" cy="8822536"/>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163C4D"/>
        </a:solidFill>
      </p:bgPr>
    </p:bg>
    <p:spTree>
      <p:nvGrpSpPr>
        <p:cNvPr id="1" name=""/>
        <p:cNvGrpSpPr/>
        <p:nvPr/>
      </p:nvGrpSpPr>
      <p:grpSpPr>
        <a:xfrm>
          <a:off x="0" y="0"/>
          <a:ext cx="0" cy="0"/>
          <a:chOff x="0" y="0"/>
          <a:chExt cx="0" cy="0"/>
        </a:xfrm>
      </p:grpSpPr>
      <p:pic>
        <p:nvPicPr>
          <p:cNvPr id="262" name="Image" descr="Image"/>
          <p:cNvPicPr>
            <a:picLocks noChangeAspect="1"/>
          </p:cNvPicPr>
          <p:nvPr/>
        </p:nvPicPr>
        <p:blipFill>
          <a:blip r:embed="rId3">
            <a:extLst/>
          </a:blip>
          <a:stretch>
            <a:fillRect/>
          </a:stretch>
        </p:blipFill>
        <p:spPr>
          <a:xfrm>
            <a:off x="25723918" y="8247433"/>
            <a:ext cx="14063809" cy="3545252"/>
          </a:xfrm>
          <a:prstGeom prst="rect">
            <a:avLst/>
          </a:prstGeom>
          <a:ln w="12700">
            <a:miter lim="400000"/>
          </a:ln>
        </p:spPr>
      </p:pic>
      <p:sp>
        <p:nvSpPr>
          <p:cNvPr id="263" name="Google Shape;90;p19"/>
          <p:cNvSpPr txBox="1"/>
          <p:nvPr/>
        </p:nvSpPr>
        <p:spPr>
          <a:xfrm>
            <a:off x="509545" y="329402"/>
            <a:ext cx="17718335" cy="89356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gn="l" defTabSz="2438400">
              <a:defRPr sz="4800">
                <a:solidFill>
                  <a:srgbClr val="E8BC5B"/>
                </a:solidFill>
                <a:latin typeface="NotoSansSC-Bold"/>
                <a:ea typeface="NotoSansSC-Bold"/>
                <a:cs typeface="NotoSansSC-Bold"/>
                <a:sym typeface="NotoSansSC-Bold"/>
              </a:defRPr>
            </a:lvl1pPr>
          </a:lstStyle>
          <a:p>
            <a:pPr/>
            <a:r>
              <a:t>在CRun中运行WASM Workload</a:t>
            </a:r>
          </a:p>
        </p:txBody>
      </p:sp>
      <p:pic>
        <p:nvPicPr>
          <p:cNvPr id="264" name="carbon (9).png" descr="carbon (9).png"/>
          <p:cNvPicPr>
            <a:picLocks noChangeAspect="1"/>
          </p:cNvPicPr>
          <p:nvPr/>
        </p:nvPicPr>
        <p:blipFill>
          <a:blip r:embed="rId4">
            <a:extLst/>
          </a:blip>
          <a:stretch>
            <a:fillRect/>
          </a:stretch>
        </p:blipFill>
        <p:spPr>
          <a:xfrm>
            <a:off x="16588007" y="2028094"/>
            <a:ext cx="6935642" cy="2228628"/>
          </a:xfrm>
          <a:prstGeom prst="rect">
            <a:avLst/>
          </a:prstGeom>
          <a:ln w="12700">
            <a:miter lim="400000"/>
          </a:ln>
        </p:spPr>
      </p:pic>
      <p:pic>
        <p:nvPicPr>
          <p:cNvPr id="265" name="carbon (10).png" descr="carbon (10).png"/>
          <p:cNvPicPr>
            <a:picLocks noChangeAspect="1"/>
          </p:cNvPicPr>
          <p:nvPr/>
        </p:nvPicPr>
        <p:blipFill>
          <a:blip r:embed="rId5">
            <a:extLst/>
          </a:blip>
          <a:stretch>
            <a:fillRect/>
          </a:stretch>
        </p:blipFill>
        <p:spPr>
          <a:xfrm>
            <a:off x="1076318" y="7380023"/>
            <a:ext cx="17269740" cy="1469767"/>
          </a:xfrm>
          <a:prstGeom prst="rect">
            <a:avLst/>
          </a:prstGeom>
          <a:ln w="12700">
            <a:miter lim="400000"/>
          </a:ln>
        </p:spPr>
      </p:pic>
      <p:sp>
        <p:nvSpPr>
          <p:cNvPr id="266" name="Dockerfile"/>
          <p:cNvSpPr txBox="1"/>
          <p:nvPr/>
        </p:nvSpPr>
        <p:spPr>
          <a:xfrm>
            <a:off x="19620607" y="1506000"/>
            <a:ext cx="1141934" cy="28379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2000">
                <a:solidFill>
                  <a:srgbClr val="E8BC5C"/>
                </a:solidFill>
                <a:latin typeface="Arial"/>
                <a:ea typeface="Arial"/>
                <a:cs typeface="Arial"/>
                <a:sym typeface="Arial"/>
              </a:defRPr>
            </a:lvl1pPr>
          </a:lstStyle>
          <a:p>
            <a:pPr/>
            <a:r>
              <a:t>Dockerfile</a:t>
            </a:r>
          </a:p>
        </p:txBody>
      </p:sp>
      <p:sp>
        <p:nvSpPr>
          <p:cNvPr id="267" name="Build WASM"/>
          <p:cNvSpPr/>
          <p:nvPr/>
        </p:nvSpPr>
        <p:spPr>
          <a:xfrm>
            <a:off x="1151565" y="4123606"/>
            <a:ext cx="2394313" cy="664847"/>
          </a:xfrm>
          <a:prstGeom prst="rect">
            <a:avLst/>
          </a:prstGeom>
          <a:ln w="12700">
            <a:solidFill>
              <a:srgbClr val="E8BC5C"/>
            </a:solidFill>
          </a:ln>
          <a:extLst>
            <a:ext uri="{C572A759-6A51-4108-AA02-DFA0A04FC94B}">
              <ma14:wrappingTextBoxFlag xmlns:ma14="http://schemas.microsoft.com/office/mac/drawingml/2011/main" val="1"/>
            </a:ext>
          </a:extLst>
        </p:spPr>
        <p:txBody>
          <a:bodyPr lIns="0" tIns="0" rIns="0" bIns="0" anchor="ctr"/>
          <a:lstStyle>
            <a:lvl1pPr defTabSz="2438400">
              <a:defRPr sz="2000">
                <a:solidFill>
                  <a:srgbClr val="E8BC5B"/>
                </a:solidFill>
                <a:latin typeface="NotoSansSC-Regular"/>
                <a:ea typeface="NotoSansSC-Regular"/>
                <a:cs typeface="NotoSansSC-Regular"/>
                <a:sym typeface="NotoSansSC-Regular"/>
              </a:defRPr>
            </a:lvl1pPr>
          </a:lstStyle>
          <a:p>
            <a:pPr/>
            <a:r>
              <a:t>Build WASM</a:t>
            </a:r>
          </a:p>
        </p:txBody>
      </p:sp>
      <p:sp>
        <p:nvSpPr>
          <p:cNvPr id="268" name="Build Image"/>
          <p:cNvSpPr/>
          <p:nvPr/>
        </p:nvSpPr>
        <p:spPr>
          <a:xfrm>
            <a:off x="1151565" y="6668689"/>
            <a:ext cx="2394313" cy="664847"/>
          </a:xfrm>
          <a:prstGeom prst="rect">
            <a:avLst/>
          </a:prstGeom>
          <a:ln w="12700">
            <a:solidFill>
              <a:srgbClr val="E8BC5C"/>
            </a:solidFill>
          </a:ln>
          <a:extLst>
            <a:ext uri="{C572A759-6A51-4108-AA02-DFA0A04FC94B}">
              <ma14:wrappingTextBoxFlag xmlns:ma14="http://schemas.microsoft.com/office/mac/drawingml/2011/main" val="1"/>
            </a:ext>
          </a:extLst>
        </p:spPr>
        <p:txBody>
          <a:bodyPr lIns="0" tIns="0" rIns="0" bIns="0" anchor="ctr"/>
          <a:lstStyle>
            <a:lvl1pPr defTabSz="2438400">
              <a:defRPr sz="2000">
                <a:solidFill>
                  <a:srgbClr val="E8BC5B"/>
                </a:solidFill>
                <a:latin typeface="NotoSansSC-Regular"/>
                <a:ea typeface="NotoSansSC-Regular"/>
                <a:cs typeface="NotoSansSC-Regular"/>
                <a:sym typeface="NotoSansSC-Regular"/>
              </a:defRPr>
            </a:lvl1pPr>
          </a:lstStyle>
          <a:p>
            <a:pPr/>
            <a:r>
              <a:t>Build Image</a:t>
            </a:r>
          </a:p>
        </p:txBody>
      </p:sp>
      <p:sp>
        <p:nvSpPr>
          <p:cNvPr id="269" name="Line"/>
          <p:cNvSpPr/>
          <p:nvPr/>
        </p:nvSpPr>
        <p:spPr>
          <a:xfrm flipH="1">
            <a:off x="2348721" y="4803254"/>
            <a:ext cx="1" cy="1860968"/>
          </a:xfrm>
          <a:prstGeom prst="line">
            <a:avLst/>
          </a:prstGeom>
          <a:ln w="12700">
            <a:solidFill>
              <a:srgbClr val="E8BC5C"/>
            </a:solidFill>
            <a:tail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sp>
        <p:nvSpPr>
          <p:cNvPr id="270" name="Containerd配置"/>
          <p:cNvSpPr/>
          <p:nvPr/>
        </p:nvSpPr>
        <p:spPr>
          <a:xfrm>
            <a:off x="1151565" y="2321755"/>
            <a:ext cx="2394313" cy="664847"/>
          </a:xfrm>
          <a:prstGeom prst="rect">
            <a:avLst/>
          </a:prstGeom>
          <a:ln w="12700">
            <a:solidFill>
              <a:srgbClr val="E8BC5C"/>
            </a:solidFill>
          </a:ln>
          <a:extLst>
            <a:ext uri="{C572A759-6A51-4108-AA02-DFA0A04FC94B}">
              <ma14:wrappingTextBoxFlag xmlns:ma14="http://schemas.microsoft.com/office/mac/drawingml/2011/main" val="1"/>
            </a:ext>
          </a:extLst>
        </p:spPr>
        <p:txBody>
          <a:bodyPr lIns="0" tIns="0" rIns="0" bIns="0" anchor="ctr"/>
          <a:lstStyle>
            <a:lvl1pPr defTabSz="2438400">
              <a:defRPr sz="2000">
                <a:solidFill>
                  <a:srgbClr val="E8BC5B"/>
                </a:solidFill>
                <a:latin typeface="NotoSansSC-Regular"/>
                <a:ea typeface="NotoSansSC-Regular"/>
                <a:cs typeface="NotoSansSC-Regular"/>
                <a:sym typeface="NotoSansSC-Regular"/>
              </a:defRPr>
            </a:lvl1pPr>
          </a:lstStyle>
          <a:p>
            <a:pPr/>
            <a:r>
              <a:t>Containerd配置</a:t>
            </a:r>
          </a:p>
        </p:txBody>
      </p:sp>
      <p:sp>
        <p:nvSpPr>
          <p:cNvPr id="271" name="Line"/>
          <p:cNvSpPr/>
          <p:nvPr/>
        </p:nvSpPr>
        <p:spPr>
          <a:xfrm flipH="1">
            <a:off x="2348721" y="3003718"/>
            <a:ext cx="1" cy="1083734"/>
          </a:xfrm>
          <a:prstGeom prst="line">
            <a:avLst/>
          </a:prstGeom>
          <a:ln w="12700">
            <a:solidFill>
              <a:srgbClr val="E8BC5C"/>
            </a:solidFill>
            <a:tail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pic>
        <p:nvPicPr>
          <p:cNvPr id="272" name="carbon (13).png" descr="carbon (13).png"/>
          <p:cNvPicPr>
            <a:picLocks noChangeAspect="1"/>
          </p:cNvPicPr>
          <p:nvPr/>
        </p:nvPicPr>
        <p:blipFill>
          <a:blip r:embed="rId6">
            <a:extLst/>
          </a:blip>
          <a:stretch>
            <a:fillRect/>
          </a:stretch>
        </p:blipFill>
        <p:spPr>
          <a:xfrm>
            <a:off x="1022056" y="10694214"/>
            <a:ext cx="10738187" cy="2063692"/>
          </a:xfrm>
          <a:prstGeom prst="rect">
            <a:avLst/>
          </a:prstGeom>
          <a:ln w="12700">
            <a:miter lim="400000"/>
          </a:ln>
        </p:spPr>
      </p:pic>
      <p:sp>
        <p:nvSpPr>
          <p:cNvPr id="273" name="Start Container"/>
          <p:cNvSpPr/>
          <p:nvPr/>
        </p:nvSpPr>
        <p:spPr>
          <a:xfrm>
            <a:off x="1083832" y="9990971"/>
            <a:ext cx="2394312" cy="664847"/>
          </a:xfrm>
          <a:prstGeom prst="rect">
            <a:avLst/>
          </a:prstGeom>
          <a:ln w="12700">
            <a:solidFill>
              <a:srgbClr val="E8BC5C"/>
            </a:solidFill>
          </a:ln>
          <a:extLst>
            <a:ext uri="{C572A759-6A51-4108-AA02-DFA0A04FC94B}">
              <ma14:wrappingTextBoxFlag xmlns:ma14="http://schemas.microsoft.com/office/mac/drawingml/2011/main" val="1"/>
            </a:ext>
          </a:extLst>
        </p:spPr>
        <p:txBody>
          <a:bodyPr lIns="0" tIns="0" rIns="0" bIns="0" anchor="ctr"/>
          <a:lstStyle>
            <a:lvl1pPr defTabSz="2438400">
              <a:defRPr sz="2000">
                <a:solidFill>
                  <a:srgbClr val="E8BC5B"/>
                </a:solidFill>
                <a:latin typeface="NotoSansSC-Regular"/>
                <a:ea typeface="NotoSansSC-Regular"/>
                <a:cs typeface="NotoSansSC-Regular"/>
                <a:sym typeface="NotoSansSC-Regular"/>
              </a:defRPr>
            </a:lvl1pPr>
          </a:lstStyle>
          <a:p>
            <a:pPr/>
            <a:r>
              <a:t>Start Container</a:t>
            </a:r>
          </a:p>
        </p:txBody>
      </p:sp>
      <p:sp>
        <p:nvSpPr>
          <p:cNvPr id="274" name="Line"/>
          <p:cNvSpPr/>
          <p:nvPr/>
        </p:nvSpPr>
        <p:spPr>
          <a:xfrm flipH="1">
            <a:off x="2280987" y="8883702"/>
            <a:ext cx="1" cy="1064890"/>
          </a:xfrm>
          <a:prstGeom prst="line">
            <a:avLst/>
          </a:prstGeom>
          <a:ln w="12700">
            <a:solidFill>
              <a:srgbClr val="E8BC5C"/>
            </a:solidFill>
            <a:tail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pic>
        <p:nvPicPr>
          <p:cNvPr id="275" name="carbon (14).png" descr="carbon (14).png"/>
          <p:cNvPicPr>
            <a:picLocks noChangeAspect="1"/>
          </p:cNvPicPr>
          <p:nvPr/>
        </p:nvPicPr>
        <p:blipFill>
          <a:blip r:embed="rId7">
            <a:extLst/>
          </a:blip>
          <a:stretch>
            <a:fillRect/>
          </a:stretch>
        </p:blipFill>
        <p:spPr>
          <a:xfrm>
            <a:off x="15780726" y="9386263"/>
            <a:ext cx="5922709" cy="3839151"/>
          </a:xfrm>
          <a:prstGeom prst="rect">
            <a:avLst/>
          </a:prstGeom>
          <a:ln w="12700">
            <a:miter lim="400000"/>
          </a:ln>
        </p:spPr>
      </p:pic>
      <p:sp>
        <p:nvSpPr>
          <p:cNvPr id="276" name="Line"/>
          <p:cNvSpPr/>
          <p:nvPr/>
        </p:nvSpPr>
        <p:spPr>
          <a:xfrm>
            <a:off x="11777281" y="11726060"/>
            <a:ext cx="3986405" cy="1"/>
          </a:xfrm>
          <a:prstGeom prst="line">
            <a:avLst/>
          </a:prstGeom>
          <a:ln w="12700">
            <a:solidFill>
              <a:srgbClr val="E8BC5C"/>
            </a:solidFill>
            <a:custDash>
              <a:ds d="200000" sp="200000"/>
            </a:custDash>
            <a:miter lim="400000"/>
            <a:tailEnd type="triangle"/>
          </a:ln>
        </p:spPr>
        <p:txBody>
          <a:bodyPr lIns="121917" tIns="121917" rIns="121917" bIns="121917"/>
          <a:lstStyle/>
          <a:p>
            <a:pPr algn="l" defTabSz="2438400">
              <a:defRPr sz="3600">
                <a:solidFill>
                  <a:srgbClr val="000000"/>
                </a:solidFill>
                <a:latin typeface="Arial"/>
                <a:ea typeface="Arial"/>
                <a:cs typeface="Arial"/>
                <a:sym typeface="Arial"/>
              </a:defRPr>
            </a:pPr>
          </a:p>
        </p:txBody>
      </p:sp>
      <p:pic>
        <p:nvPicPr>
          <p:cNvPr id="277" name="carbon (16).png" descr="carbon (16).png"/>
          <p:cNvPicPr>
            <a:picLocks noChangeAspect="1"/>
          </p:cNvPicPr>
          <p:nvPr/>
        </p:nvPicPr>
        <p:blipFill>
          <a:blip r:embed="rId8">
            <a:extLst/>
          </a:blip>
          <a:stretch>
            <a:fillRect/>
          </a:stretch>
        </p:blipFill>
        <p:spPr>
          <a:xfrm>
            <a:off x="8688992" y="2086966"/>
            <a:ext cx="7741897" cy="2917238"/>
          </a:xfrm>
          <a:prstGeom prst="rect">
            <a:avLst/>
          </a:prstGeom>
          <a:ln w="12700">
            <a:miter lim="400000"/>
          </a:ln>
        </p:spPr>
      </p:pic>
      <p:sp>
        <p:nvSpPr>
          <p:cNvPr id="278" name="runtime修改为Crun"/>
          <p:cNvSpPr txBox="1"/>
          <p:nvPr/>
        </p:nvSpPr>
        <p:spPr>
          <a:xfrm>
            <a:off x="3652048" y="2467911"/>
            <a:ext cx="2172197" cy="355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2000">
                <a:solidFill>
                  <a:srgbClr val="E8BC5C"/>
                </a:solidFill>
                <a:latin typeface="Arial"/>
                <a:ea typeface="Arial"/>
                <a:cs typeface="Arial"/>
                <a:sym typeface="Arial"/>
              </a:defRPr>
            </a:lvl1pPr>
          </a:lstStyle>
          <a:p>
            <a:pPr/>
            <a:r>
              <a:t>runtime修改为Crun</a:t>
            </a:r>
          </a:p>
        </p:txBody>
      </p:sp>
      <p:sp>
        <p:nvSpPr>
          <p:cNvPr id="279" name="1"/>
          <p:cNvSpPr/>
          <p:nvPr/>
        </p:nvSpPr>
        <p:spPr>
          <a:xfrm>
            <a:off x="1816958" y="3378356"/>
            <a:ext cx="270934" cy="270934"/>
          </a:xfrm>
          <a:prstGeom prst="ellipse">
            <a:avLst/>
          </a:prstGeom>
          <a:solidFill>
            <a:srgbClr val="E8BC5B"/>
          </a:solidFill>
          <a:ln w="12700">
            <a:miter lim="400000"/>
          </a:ln>
          <a:extLst>
            <a:ext uri="{C572A759-6A51-4108-AA02-DFA0A04FC94B}">
              <ma14:wrappingTextBoxFlag xmlns:ma14="http://schemas.microsoft.com/office/mac/drawingml/2011/main" val="1"/>
            </a:ext>
          </a:extLst>
        </p:spPr>
        <p:txBody>
          <a:bodyPr lIns="0" tIns="0" rIns="0" bIns="0" anchor="ctr"/>
          <a:lstStyle>
            <a:lvl1pPr defTabSz="2438400">
              <a:defRPr sz="1000">
                <a:solidFill>
                  <a:srgbClr val="163C4D"/>
                </a:solidFill>
                <a:latin typeface="Arial"/>
                <a:ea typeface="Arial"/>
                <a:cs typeface="Arial"/>
                <a:sym typeface="Arial"/>
              </a:defRPr>
            </a:lvl1pPr>
          </a:lstStyle>
          <a:p>
            <a:pPr/>
            <a:r>
              <a:t>1</a:t>
            </a:r>
          </a:p>
        </p:txBody>
      </p:sp>
      <p:sp>
        <p:nvSpPr>
          <p:cNvPr id="280" name="2"/>
          <p:cNvSpPr/>
          <p:nvPr/>
        </p:nvSpPr>
        <p:spPr>
          <a:xfrm>
            <a:off x="1816958" y="5798421"/>
            <a:ext cx="270934" cy="270934"/>
          </a:xfrm>
          <a:prstGeom prst="ellipse">
            <a:avLst/>
          </a:prstGeom>
          <a:solidFill>
            <a:srgbClr val="E8BC5B"/>
          </a:solidFill>
          <a:ln w="12700">
            <a:miter lim="400000"/>
          </a:ln>
          <a:extLst>
            <a:ext uri="{C572A759-6A51-4108-AA02-DFA0A04FC94B}">
              <ma14:wrappingTextBoxFlag xmlns:ma14="http://schemas.microsoft.com/office/mac/drawingml/2011/main" val="1"/>
            </a:ext>
          </a:extLst>
        </p:spPr>
        <p:txBody>
          <a:bodyPr lIns="0" tIns="0" rIns="0" bIns="0" anchor="ctr"/>
          <a:lstStyle>
            <a:lvl1pPr defTabSz="2438400">
              <a:defRPr sz="1000">
                <a:solidFill>
                  <a:srgbClr val="163C4D"/>
                </a:solidFill>
                <a:latin typeface="Arial"/>
                <a:ea typeface="Arial"/>
                <a:cs typeface="Arial"/>
                <a:sym typeface="Arial"/>
              </a:defRPr>
            </a:lvl1pPr>
          </a:lstStyle>
          <a:p>
            <a:pPr/>
            <a:r>
              <a:t>2</a:t>
            </a:r>
          </a:p>
        </p:txBody>
      </p:sp>
      <p:sp>
        <p:nvSpPr>
          <p:cNvPr id="281" name="略"/>
          <p:cNvSpPr txBox="1"/>
          <p:nvPr/>
        </p:nvSpPr>
        <p:spPr>
          <a:xfrm>
            <a:off x="3202343" y="4269762"/>
            <a:ext cx="266701" cy="355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2000">
                <a:solidFill>
                  <a:srgbClr val="E8BC5C"/>
                </a:solidFill>
                <a:latin typeface="Arial"/>
                <a:ea typeface="Arial"/>
                <a:cs typeface="Arial"/>
                <a:sym typeface="Arial"/>
              </a:defRPr>
            </a:lvl1pPr>
          </a:lstStyle>
          <a:p>
            <a:pPr/>
            <a:r>
              <a:t>略</a:t>
            </a:r>
          </a:p>
        </p:txBody>
      </p:sp>
      <p:sp>
        <p:nvSpPr>
          <p:cNvPr id="282" name="3"/>
          <p:cNvSpPr/>
          <p:nvPr/>
        </p:nvSpPr>
        <p:spPr>
          <a:xfrm>
            <a:off x="1816958" y="9280680"/>
            <a:ext cx="270934" cy="270934"/>
          </a:xfrm>
          <a:prstGeom prst="ellipse">
            <a:avLst/>
          </a:prstGeom>
          <a:solidFill>
            <a:srgbClr val="E8BC5B"/>
          </a:solidFill>
          <a:ln w="12700">
            <a:miter lim="400000"/>
          </a:ln>
          <a:extLst>
            <a:ext uri="{C572A759-6A51-4108-AA02-DFA0A04FC94B}">
              <ma14:wrappingTextBoxFlag xmlns:ma14="http://schemas.microsoft.com/office/mac/drawingml/2011/main" val="1"/>
            </a:ext>
          </a:extLst>
        </p:spPr>
        <p:txBody>
          <a:bodyPr lIns="0" tIns="0" rIns="0" bIns="0" anchor="ctr"/>
          <a:lstStyle>
            <a:lvl1pPr defTabSz="2438400">
              <a:defRPr sz="1000">
                <a:solidFill>
                  <a:srgbClr val="163C4D"/>
                </a:solidFill>
                <a:latin typeface="Arial"/>
                <a:ea typeface="Arial"/>
                <a:cs typeface="Arial"/>
                <a:sym typeface="Arial"/>
              </a:defRPr>
            </a:lvl1pPr>
          </a:lstStyle>
          <a:p>
            <a:pPr/>
            <a:r>
              <a:t>3</a:t>
            </a:r>
          </a:p>
        </p:txBody>
      </p:sp>
      <p:sp>
        <p:nvSpPr>
          <p:cNvPr id="283" name="安装Crun"/>
          <p:cNvSpPr txBox="1"/>
          <p:nvPr/>
        </p:nvSpPr>
        <p:spPr>
          <a:xfrm>
            <a:off x="11394439" y="1722020"/>
            <a:ext cx="1071241" cy="355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2000">
                <a:solidFill>
                  <a:srgbClr val="E8BC5C"/>
                </a:solidFill>
                <a:latin typeface="Arial"/>
                <a:ea typeface="Arial"/>
                <a:cs typeface="Arial"/>
                <a:sym typeface="Arial"/>
              </a:defRPr>
            </a:lvl1pPr>
          </a:lstStyle>
          <a:p>
            <a:pPr/>
            <a:r>
              <a:t>安装Crun</a:t>
            </a:r>
          </a:p>
        </p:txBody>
      </p:sp>
      <p:sp>
        <p:nvSpPr>
          <p:cNvPr id="284" name="运行结果"/>
          <p:cNvSpPr txBox="1"/>
          <p:nvPr/>
        </p:nvSpPr>
        <p:spPr>
          <a:xfrm>
            <a:off x="13521670" y="11293343"/>
            <a:ext cx="1028701" cy="355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2000">
                <a:solidFill>
                  <a:srgbClr val="E8BC5C"/>
                </a:solidFill>
                <a:latin typeface="Arial"/>
                <a:ea typeface="Arial"/>
                <a:cs typeface="Arial"/>
                <a:sym typeface="Arial"/>
              </a:defRPr>
            </a:lvl1pPr>
          </a:lstStyle>
          <a:p>
            <a:pPr/>
            <a:r>
              <a:t>运行结果</a:t>
            </a:r>
          </a:p>
        </p:txBody>
      </p:sp>
      <p:sp>
        <p:nvSpPr>
          <p:cNvPr id="285" name="镜像必须指定annotation"/>
          <p:cNvSpPr txBox="1"/>
          <p:nvPr/>
        </p:nvSpPr>
        <p:spPr>
          <a:xfrm>
            <a:off x="7906228" y="8340986"/>
            <a:ext cx="2723109" cy="355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2000">
                <a:solidFill>
                  <a:srgbClr val="E8BC5C"/>
                </a:solidFill>
                <a:latin typeface="Arial"/>
                <a:ea typeface="Arial"/>
                <a:cs typeface="Arial"/>
                <a:sym typeface="Arial"/>
              </a:defRPr>
            </a:lvl1pPr>
          </a:lstStyle>
          <a:p>
            <a:pPr/>
            <a:r>
              <a:t>镜像必须指定annotation</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